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Raleway" pitchFamily="2" charset="-52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u6a1+uAmXqevX59/0URQXvuMs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" name="Google Shape;421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1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5" descr="Google Shape;22;p3"/>
          <p:cNvPicPr preferRelativeResize="0"/>
          <p:nvPr/>
        </p:nvPicPr>
        <p:blipFill rotWithShape="1">
          <a:blip r:embed="rId2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5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55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21" name="Google Shape;21;p55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5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55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55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55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55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5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64"/>
          <p:cNvGrpSpPr/>
          <p:nvPr/>
        </p:nvGrpSpPr>
        <p:grpSpPr>
          <a:xfrm>
            <a:off x="830387" y="4169124"/>
            <a:ext cx="745775" cy="45836"/>
            <a:chOff x="-1" y="-2"/>
            <a:chExt cx="745773" cy="45834"/>
          </a:xfrm>
        </p:grpSpPr>
        <p:sp>
          <p:nvSpPr>
            <p:cNvPr id="111" name="Google Shape;111;p64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4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64"/>
          <p:cNvSpPr txBox="1">
            <a:spLocks noGrp="1"/>
          </p:cNvSpPr>
          <p:nvPr>
            <p:ph type="title"/>
          </p:nvPr>
        </p:nvSpPr>
        <p:spPr>
          <a:xfrm>
            <a:off x="729450" y="864298"/>
            <a:ext cx="7021201" cy="298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64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64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64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64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TITLE_AND_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65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22" name="Google Shape;122;p65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65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6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5"/>
          <p:cNvSpPr txBox="1">
            <a:spLocks noGrp="1"/>
          </p:cNvSpPr>
          <p:nvPr>
            <p:ph type="body" idx="1"/>
          </p:nvPr>
        </p:nvSpPr>
        <p:spPr>
          <a:xfrm>
            <a:off x="724949" y="3161525"/>
            <a:ext cx="3300904" cy="75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65"/>
          <p:cNvSpPr txBox="1">
            <a:spLocks noGrp="1"/>
          </p:cNvSpPr>
          <p:nvPr>
            <p:ph type="body" idx="2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6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65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65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65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65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_ONLY">
  <p:cSld name="CAPTION_ONLY">
    <p:bg>
      <p:bgPr>
        <a:solidFill>
          <a:srgbClr val="FFFF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6"/>
          <p:cNvSpPr txBox="1">
            <a:spLocks noGrp="1"/>
          </p:cNvSpPr>
          <p:nvPr>
            <p:ph type="body" idx="1"/>
          </p:nvPr>
        </p:nvSpPr>
        <p:spPr>
          <a:xfrm>
            <a:off x="724949" y="4372550"/>
            <a:ext cx="7697401" cy="46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/>
            </a:lvl1pPr>
          </a:lstStyle>
          <a:p>
            <a:endParaRPr/>
          </a:p>
        </p:txBody>
      </p:sp>
      <p:sp>
        <p:nvSpPr>
          <p:cNvPr id="134" name="Google Shape;134;p66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66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66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66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66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_NUMBER">
  <p:cSld name="BIG_NUMBER">
    <p:bg>
      <p:bgPr>
        <a:solidFill>
          <a:srgbClr val="1A9988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67"/>
          <p:cNvGrpSpPr/>
          <p:nvPr/>
        </p:nvGrpSpPr>
        <p:grpSpPr>
          <a:xfrm>
            <a:off x="830387" y="4169124"/>
            <a:ext cx="745775" cy="45836"/>
            <a:chOff x="-1" y="-2"/>
            <a:chExt cx="745773" cy="45834"/>
          </a:xfrm>
        </p:grpSpPr>
        <p:sp>
          <p:nvSpPr>
            <p:cNvPr id="141" name="Google Shape;141;p67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7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6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Raleway"/>
              <a:buNone/>
              <a:defRPr sz="8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4" name="Google Shape;144;p6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sz="1300">
                <a:solidFill>
                  <a:srgbClr val="FFFFFF"/>
                </a:solidFill>
              </a:defRPr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sz="1300">
                <a:solidFill>
                  <a:srgbClr val="FFFFFF"/>
                </a:solidFill>
              </a:defRPr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sz="1300">
                <a:solidFill>
                  <a:srgbClr val="FFFFFF"/>
                </a:solidFill>
              </a:defRPr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sz="1300">
                <a:solidFill>
                  <a:srgbClr val="FFFFFF"/>
                </a:solidFill>
              </a:defRPr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sz="1300">
                <a:solidFill>
                  <a:srgbClr val="FFFFFF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6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67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67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67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67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8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68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68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68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68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_1">
  <p:cSld name="SECTION_HEADER_1">
    <p:bg>
      <p:bgPr>
        <a:solidFill>
          <a:srgbClr val="1A998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9"/>
          <p:cNvSpPr txBox="1">
            <a:spLocks noGrp="1"/>
          </p:cNvSpPr>
          <p:nvPr>
            <p:ph type="title"/>
          </p:nvPr>
        </p:nvSpPr>
        <p:spPr>
          <a:xfrm>
            <a:off x="1308149" y="1318650"/>
            <a:ext cx="7110002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69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/>
          </a:p>
        </p:txBody>
      </p:sp>
      <p:sp>
        <p:nvSpPr>
          <p:cNvPr id="159" name="Google Shape;159;p69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-RU" sz="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/>
          </a:p>
        </p:txBody>
      </p:sp>
      <p:sp>
        <p:nvSpPr>
          <p:cNvPr id="160" name="Google Shape;160;p69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/>
          </a:p>
        </p:txBody>
      </p:sp>
      <p:sp>
        <p:nvSpPr>
          <p:cNvPr id="161" name="Google Shape;161;p69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_2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70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64" name="Google Shape;164;p70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0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70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70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70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70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70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70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_COLUMN_TEXT">
  <p:cSld name="ONE_COLUMN_TEXT 2"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1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71"/>
          <p:cNvGrpSpPr/>
          <p:nvPr/>
        </p:nvGrpSpPr>
        <p:grpSpPr>
          <a:xfrm>
            <a:off x="830391" y="1191254"/>
            <a:ext cx="745765" cy="45828"/>
            <a:chOff x="0" y="-1"/>
            <a:chExt cx="745764" cy="45827"/>
          </a:xfrm>
        </p:grpSpPr>
        <p:sp>
          <p:nvSpPr>
            <p:cNvPr id="175" name="Google Shape;175;p71"/>
            <p:cNvSpPr/>
            <p:nvPr/>
          </p:nvSpPr>
          <p:spPr>
            <a:xfrm rot="-54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1"/>
            <p:cNvSpPr/>
            <p:nvPr/>
          </p:nvSpPr>
          <p:spPr>
            <a:xfrm rot="-54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7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71"/>
          <p:cNvSpPr txBox="1">
            <a:spLocks noGrp="1"/>
          </p:cNvSpPr>
          <p:nvPr>
            <p:ph type="body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71"/>
          <p:cNvSpPr txBox="1">
            <a:spLocks noGrp="1"/>
          </p:cNvSpPr>
          <p:nvPr>
            <p:ph type="sldNum" idx="1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p71"/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71"/>
          <p:cNvCxnSpPr/>
          <p:nvPr/>
        </p:nvCxnSpPr>
        <p:spPr>
          <a:xfrm>
            <a:off x="8598816" y="216349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71"/>
          <p:cNvCxnSpPr/>
          <p:nvPr/>
        </p:nvCxnSpPr>
        <p:spPr>
          <a:xfrm>
            <a:off x="8598816" y="250138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71"/>
          <p:cNvCxnSpPr/>
          <p:nvPr/>
        </p:nvCxnSpPr>
        <p:spPr>
          <a:xfrm>
            <a:off x="8598816" y="283924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_COLUMN_TEXT">
  <p:cSld name="ONE_COLUMN_TEXT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6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56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33" name="Google Shape;33;p56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6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56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56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7;p56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56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5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6"/>
          <p:cNvSpPr txBox="1">
            <a:spLocks noGrp="1"/>
          </p:cNvSpPr>
          <p:nvPr>
            <p:ph type="body" idx="1"/>
          </p:nvPr>
        </p:nvSpPr>
        <p:spPr>
          <a:xfrm>
            <a:off x="721225" y="2781724"/>
            <a:ext cx="3300901" cy="159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6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7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7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7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" type="secHead">
  <p:cSld name="SECTION_HEADER">
    <p:bg>
      <p:bgPr>
        <a:solidFill>
          <a:srgbClr val="1A9988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8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48" name="Google Shape;48;p58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8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58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8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58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58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58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58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TITLE_AND_BODY 2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59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59" name="Google Shape;59;p59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9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5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59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59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59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5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59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_1">
  <p:cSld name="TITLE_AND_BODY_1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0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0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60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60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60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60"/>
          <p:cNvSpPr txBox="1">
            <a:spLocks noGrp="1"/>
          </p:cNvSpPr>
          <p:nvPr>
            <p:ph type="body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60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_1_1">
  <p:cSld name="TITLE_AND_BODY_1_1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61" descr="Google Shape;65;p7"/>
          <p:cNvPicPr preferRelativeResize="0"/>
          <p:nvPr/>
        </p:nvPicPr>
        <p:blipFill rotWithShape="1">
          <a:blip r:embed="rId2">
            <a:alphaModFix/>
          </a:blip>
          <a:srcRect t="11971" b="11970"/>
          <a:stretch/>
        </p:blipFill>
        <p:spPr>
          <a:xfrm>
            <a:off x="0" y="487825"/>
            <a:ext cx="9144000" cy="46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1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1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61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61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61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61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1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TWO_COLUMNS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2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62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88" name="Google Shape;88;p62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2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62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62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62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62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2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6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62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3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63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01" name="Google Shape;101;p63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3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6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63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63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63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6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3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4" descr="Google Shape;10;p2"/>
          <p:cNvPicPr preferRelativeResize="0"/>
          <p:nvPr/>
        </p:nvPicPr>
        <p:blipFill rotWithShape="1">
          <a:blip r:embed="rId19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4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8;p54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9" name="Google Shape;9;p54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54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;p54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/>
          </a:p>
        </p:txBody>
      </p:sp>
      <p:sp>
        <p:nvSpPr>
          <p:cNvPr id="12" name="Google Shape;12;p54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-RU" sz="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/>
          </a:p>
        </p:txBody>
      </p:sp>
      <p:sp>
        <p:nvSpPr>
          <p:cNvPr id="13" name="Google Shape;13;p54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54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16;p54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ioncode/Lesson23/tree/mai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ct val="76363"/>
              <a:buFont typeface="Raleway"/>
              <a:buNone/>
            </a:pPr>
            <a:r>
              <a:rPr lang="ru-RU">
                <a:solidFill>
                  <a:srgbClr val="F1C232"/>
                </a:solidFill>
              </a:rPr>
              <a:t>&lt;</a:t>
            </a:r>
            <a:r>
              <a:rPr lang="ru-RU">
                <a:solidFill>
                  <a:srgbClr val="1A1A1A"/>
                </a:solidFill>
              </a:rPr>
              <a:t>TeachMeSkills</a:t>
            </a:r>
            <a:r>
              <a:rPr lang="ru-RU">
                <a:solidFill>
                  <a:srgbClr val="F1C232"/>
                </a:solidFill>
              </a:rPr>
              <a:t>/&gt;</a:t>
            </a: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sz="1200" b="0"/>
              <a:t>Школа программирования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sz="1200"/>
              <a:t>teachmeskills.com</a:t>
            </a:r>
            <a:endParaRPr/>
          </a:p>
        </p:txBody>
      </p:sp>
      <p:pic>
        <p:nvPicPr>
          <p:cNvPr id="189" name="Google Shape;189;p1" descr="Google Shape;1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725" y="1050400"/>
            <a:ext cx="1885951" cy="22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МVP</a:t>
            </a:r>
            <a:br>
              <a:rPr lang="ru-RU"/>
            </a:br>
            <a:br>
              <a:rPr lang="ru-RU"/>
            </a:br>
            <a:r>
              <a:rPr lang="ru-RU" sz="1300" b="0"/>
              <a:t>MVP — Model View Presenter.</a:t>
            </a:r>
            <a:br>
              <a:rPr lang="ru-RU" sz="1300" b="0"/>
            </a:br>
            <a:r>
              <a:rPr lang="ru-RU" sz="1300" b="0"/>
              <a:t>MVP является эволюцией более простого паттерна MVC (Model-View-Controller), который разделяет ответственность между тремя компонентами:</a:t>
            </a:r>
            <a:br>
              <a:rPr lang="ru-RU" sz="1300" b="0"/>
            </a:br>
            <a:r>
              <a:rPr lang="ru-RU" sz="1300" b="0"/>
              <a:t>• Model — управляет данными и бизнес-логикой приложения.</a:t>
            </a:r>
            <a:br>
              <a:rPr lang="ru-RU" sz="1300" b="0"/>
            </a:br>
            <a:r>
              <a:rPr lang="ru-RU" sz="1300" b="0"/>
              <a:t>• View — отвечает за отображение данных и взаимодействие с пользователем.</a:t>
            </a:r>
            <a:br>
              <a:rPr lang="ru-RU" sz="1300" b="0"/>
            </a:br>
            <a:r>
              <a:rPr lang="ru-RU" sz="1300" b="0"/>
              <a:t>• Presenter — служит посредником между Model и View, обрабатывая данные и передавая их для отображения.</a:t>
            </a:r>
            <a:br>
              <a:rPr lang="ru-RU" sz="1300" b="0"/>
            </a:br>
            <a:r>
              <a:rPr lang="ru-RU" sz="1300" b="0"/>
              <a:t>В отличие от MVC, в MVP роль View сводится только к отображению данных, а весь код бизнес-логики и работы с данными перемещается в Presenter. Это делает MVP более гибким и позволяет разделить задачи, что улучшает тестируемость и читабельность кода.</a:t>
            </a:r>
            <a:br>
              <a:rPr lang="ru-RU" sz="1300" b="0"/>
            </a:br>
            <a:r>
              <a:rPr lang="ru-RU" sz="1300" b="0"/>
              <a:t> </a:t>
            </a: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46" name="Google Shape;246;p1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МVP</a:t>
            </a:r>
            <a:br>
              <a:rPr lang="ru-RU"/>
            </a:br>
            <a:br>
              <a:rPr lang="ru-RU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52" name="Google Shape;252;p1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5738" y="1790931"/>
            <a:ext cx="5375579" cy="322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МVP</a:t>
            </a:r>
            <a:br>
              <a:rPr lang="ru-RU" sz="1900"/>
            </a:br>
            <a:br>
              <a:rPr lang="ru-RU"/>
            </a:br>
            <a:r>
              <a:rPr lang="ru-RU" sz="1300" b="0"/>
              <a:t>Преимущества MVP:</a:t>
            </a:r>
            <a:br>
              <a:rPr lang="ru-RU" sz="1300" b="0"/>
            </a:br>
            <a:r>
              <a:rPr lang="ru-RU" sz="1300" b="0"/>
              <a:t>• Четкое разделение ответственности. Presenter полностью абстрагирует View от бизнес-логики.</a:t>
            </a:r>
            <a:br>
              <a:rPr lang="ru-RU" sz="1300" b="0"/>
            </a:br>
            <a:r>
              <a:rPr lang="ru-RU" sz="1300" b="0"/>
              <a:t>• Тестируемость. Presenter можно легко тестировать, поскольку он не связан напрямую с UI.</a:t>
            </a:r>
            <a:br>
              <a:rPr lang="ru-RU" sz="1300" b="0"/>
            </a:br>
            <a:r>
              <a:rPr lang="ru-RU" sz="1300" b="0"/>
              <a:t>• Упрощение View. UI-компоненты (Activity/Fragment) становятся проще и содержат только код, связанный с отображением данных.</a:t>
            </a:r>
            <a:br>
              <a:rPr lang="ru-RU" sz="1300" b="0"/>
            </a:br>
            <a:r>
              <a:rPr lang="ru-RU" sz="1300" b="0"/>
              <a:t>Недостатки MVP:</a:t>
            </a:r>
            <a:br>
              <a:rPr lang="ru-RU" sz="1300" b="0"/>
            </a:br>
            <a:r>
              <a:rPr lang="ru-RU" sz="1300" b="0"/>
              <a:t>• Увеличение количества кода. Разделение логики между View и Presenter может привести к дублированию кода и необходимости создания множества классов.</a:t>
            </a:r>
            <a:br>
              <a:rPr lang="ru-RU" sz="1300" b="0"/>
            </a:br>
            <a:r>
              <a:rPr lang="ru-RU" sz="1300" b="0"/>
              <a:t>• Трудности с поддержкой сложного UI. При большом количестве взаимодействий с пользователем Presenter может стать перегруженным.</a:t>
            </a:r>
            <a:br>
              <a:rPr lang="ru-RU" sz="1300" b="0"/>
            </a:br>
            <a:r>
              <a:rPr lang="ru-RU" sz="1300" b="0"/>
              <a:t>Проектов использующих этот паттерн осталось не так много.</a:t>
            </a: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59" name="Google Shape;259;p12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МVP</a:t>
            </a:r>
            <a:br>
              <a:rPr lang="ru-RU" sz="1900"/>
            </a:br>
            <a:br>
              <a:rPr lang="ru-RU"/>
            </a:b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65" name="Google Shape;265;p1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531" y="1950281"/>
            <a:ext cx="3741586" cy="232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1838" y="1872377"/>
            <a:ext cx="4315570" cy="271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МVP</a:t>
            </a:r>
            <a:br>
              <a:rPr lang="ru-RU" sz="1900"/>
            </a:br>
            <a:br>
              <a:rPr lang="ru-RU"/>
            </a:b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73" name="Google Shape;273;p14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7253" y="1730276"/>
            <a:ext cx="3012549" cy="320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МVVM</a:t>
            </a:r>
            <a:br>
              <a:rPr lang="ru-RU"/>
            </a:br>
            <a:br>
              <a:rPr lang="ru-RU"/>
            </a:br>
            <a:r>
              <a:rPr lang="ru-RU" sz="1300" b="0"/>
              <a:t>MVVM расширяет идеи MVP, вводя новый компонент — ViewModel. Это промежуточный слой между Model и View, который позволяет динамически обновлять UI в зависимости от изменений в данных.</a:t>
            </a:r>
            <a:br>
              <a:rPr lang="ru-RU" sz="1300" b="0"/>
            </a:br>
            <a:r>
              <a:rPr lang="ru-RU" sz="1300" b="0"/>
              <a:t>• Model — управляет данными и бизнес-логикой.</a:t>
            </a:r>
            <a:br>
              <a:rPr lang="ru-RU" sz="1300" b="0"/>
            </a:br>
            <a:r>
              <a:rPr lang="ru-RU" sz="1300" b="0"/>
              <a:t>• View — отображает данные и реагирует на взаимодействие с пользователем.</a:t>
            </a:r>
            <a:br>
              <a:rPr lang="ru-RU" sz="1300" b="0"/>
            </a:br>
            <a:r>
              <a:rPr lang="ru-RU" sz="1300" b="0"/>
              <a:t>• ViewModel — содержит логику, которая соединяет Model и View, но при этом не знает о существовании конкретных элементов интерфейса.</a:t>
            </a:r>
            <a:br>
              <a:rPr lang="ru-RU" sz="1300" b="0"/>
            </a:br>
            <a:r>
              <a:rPr lang="ru-RU" sz="1300" b="0"/>
              <a:t>Ключевым преимуществом MVVM является привязка данных (Data Binding), которая позволяет автоматически обновлять UI при изменении данных в ViewModel.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80" name="Google Shape;280;p1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 dirty="0"/>
              <a:t>МVVM</a:t>
            </a:r>
            <a:br>
              <a:rPr lang="ru-RU" dirty="0"/>
            </a:br>
            <a:br>
              <a:rPr lang="ru-RU" dirty="0"/>
            </a:br>
            <a:r>
              <a:rPr lang="ru-RU" sz="1300" b="0" dirty="0"/>
              <a:t>Преимущества MVVM:</a:t>
            </a:r>
            <a:br>
              <a:rPr lang="ru-RU" sz="1300" b="0" dirty="0"/>
            </a:br>
            <a:r>
              <a:rPr lang="ru-RU" sz="1300" b="0" dirty="0"/>
              <a:t>• Упрощение синхронизации данных. Благодаря двустороннему связыванию данных, View автоматически обновляется при изменении данных в </a:t>
            </a:r>
            <a:r>
              <a:rPr lang="ru-RU" sz="1300" b="0" dirty="0" err="1"/>
              <a:t>ViewModel</a:t>
            </a:r>
            <a:r>
              <a:rPr lang="ru-RU" sz="1300" b="0" dirty="0"/>
              <a:t>.</a:t>
            </a:r>
            <a:br>
              <a:rPr lang="ru-RU" sz="1300" b="0" dirty="0"/>
            </a:br>
            <a:r>
              <a:rPr lang="ru-RU" sz="1300" b="0" dirty="0"/>
              <a:t>• Легкость тестирования. Как и в MVP, </a:t>
            </a:r>
            <a:r>
              <a:rPr lang="ru-RU" sz="1300" b="0" dirty="0" err="1"/>
              <a:t>ViewModel</a:t>
            </a:r>
            <a:r>
              <a:rPr lang="ru-RU" sz="1300" b="0" dirty="0"/>
              <a:t> не содержит ссылок на View, что облегчает его тестирование.</a:t>
            </a:r>
            <a:br>
              <a:rPr lang="ru-RU" sz="1300" b="0" dirty="0"/>
            </a:br>
            <a:r>
              <a:rPr lang="ru-RU" sz="1300" b="0" dirty="0"/>
              <a:t>• Снижение зависимости UI от логики. Логика отображения и бизнес-логика разделены, что упрощает поддержку.</a:t>
            </a:r>
            <a:br>
              <a:rPr lang="ru-RU" sz="1300" b="0" dirty="0"/>
            </a:br>
            <a:r>
              <a:rPr lang="ru-RU" sz="1300" b="0" dirty="0"/>
              <a:t>• Рекомендованный подход Google. Используется в большинстве проектов.</a:t>
            </a:r>
            <a:br>
              <a:rPr lang="ru-RU" sz="1300" b="0" dirty="0"/>
            </a:br>
            <a:r>
              <a:rPr lang="ru-RU" sz="1300" b="0" dirty="0"/>
              <a:t>Недостатки MVVM:</a:t>
            </a:r>
            <a:br>
              <a:rPr lang="ru-RU" sz="1300" b="0" dirty="0"/>
            </a:br>
            <a:r>
              <a:rPr lang="ru-RU" sz="1300" b="0" dirty="0"/>
              <a:t>• Может быть сложным для понимания и реализации для новичков.</a:t>
            </a:r>
            <a:br>
              <a:rPr lang="ru-RU" sz="1300" b="0" dirty="0"/>
            </a:br>
            <a:r>
              <a:rPr lang="ru-RU" sz="1300" b="0" dirty="0"/>
              <a:t>• Привязка данных может привести к затруднениям в отладке.</a:t>
            </a:r>
            <a:br>
              <a:rPr lang="ru-RU" sz="1300" b="0" dirty="0"/>
            </a:br>
            <a:br>
              <a:rPr lang="ru-RU" sz="1200" b="0" dirty="0"/>
            </a:br>
            <a:br>
              <a:rPr lang="ru-RU" sz="1200" b="0" dirty="0"/>
            </a:br>
            <a:br>
              <a:rPr lang="ru-RU" sz="1200" b="0" dirty="0"/>
            </a:br>
            <a:endParaRPr sz="1200" b="0" dirty="0"/>
          </a:p>
        </p:txBody>
      </p:sp>
      <p:pic>
        <p:nvPicPr>
          <p:cNvPr id="286" name="Google Shape;286;p1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МVVM</a:t>
            </a:r>
            <a:br>
              <a:rPr lang="ru-RU"/>
            </a:br>
            <a:br>
              <a:rPr lang="ru-RU"/>
            </a:b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92" name="Google Shape;292;p1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 descr="Difference between the Android View Model and MVVM | by Rishabh Jain | 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44" y="1999961"/>
            <a:ext cx="8603311" cy="225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МVI</a:t>
            </a:r>
            <a:br>
              <a:rPr lang="ru-RU"/>
            </a:br>
            <a:br>
              <a:rPr lang="ru-RU"/>
            </a:br>
            <a:r>
              <a:rPr lang="ru-RU" sz="1300" b="0"/>
              <a:t>MVI — это более современный подход, который основывается на идее потоков данных и реактивного программирования. Этот паттерн предусматривает односторонний поток данных.</a:t>
            </a:r>
            <a:br>
              <a:rPr lang="ru-RU" sz="1300" b="0"/>
            </a:br>
            <a:r>
              <a:rPr lang="ru-RU" sz="1300" b="0"/>
              <a:t>• Model — отвечает за данные и бизнес-логику.</a:t>
            </a:r>
            <a:br>
              <a:rPr lang="ru-RU" sz="1300" b="0"/>
            </a:br>
            <a:r>
              <a:rPr lang="ru-RU" sz="1300" b="0"/>
              <a:t>• View — отвечает за отображение состояния.</a:t>
            </a:r>
            <a:br>
              <a:rPr lang="ru-RU" sz="1300" b="0"/>
            </a:br>
            <a:r>
              <a:rPr lang="ru-RU" sz="1300" b="0"/>
              <a:t>• Intent — представляет собой действия пользователя или события, которые изменяют состояние приложения.</a:t>
            </a:r>
            <a:br>
              <a:rPr lang="ru-RU" sz="1300" b="0"/>
            </a:br>
            <a:r>
              <a:rPr lang="ru-RU" sz="1300" b="0"/>
              <a:t>В MVI взаимодействие строится вокруг одного источника истины — состояния (State). Вся логика взаимодействия заключается в том, что View отображает текущее состояние, а Intent вызывает изменения этого состояния.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99" name="Google Shape;299;p1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666"/>
              <a:buFont typeface="Raleway"/>
              <a:buNone/>
            </a:pPr>
            <a:r>
              <a:rPr lang="ru-RU" dirty="0"/>
              <a:t>МVI</a:t>
            </a:r>
            <a:br>
              <a:rPr lang="ru-RU" dirty="0"/>
            </a:br>
            <a:br>
              <a:rPr lang="ru-RU" dirty="0"/>
            </a:br>
            <a:r>
              <a:rPr lang="ru-RU" sz="1300" b="0" dirty="0"/>
              <a:t>Преимущества MVI:</a:t>
            </a:r>
            <a:br>
              <a:rPr lang="ru-RU" sz="1300" b="0" dirty="0"/>
            </a:br>
            <a:r>
              <a:rPr lang="ru-RU" sz="1300" b="0" dirty="0"/>
              <a:t>• Простота управления состоянием. MVI предлагает четкую и понятную модель управления состояниями приложения.</a:t>
            </a:r>
            <a:br>
              <a:rPr lang="ru-RU" sz="1300" b="0" dirty="0"/>
            </a:br>
            <a:r>
              <a:rPr lang="ru-RU" sz="1300" b="0" dirty="0"/>
              <a:t>• Однозначность потоков данных. Все данные передаются в одном направлении, что исключает случайные ошибки при обработке событий.</a:t>
            </a:r>
            <a:br>
              <a:rPr lang="ru-RU" sz="1300" b="0" dirty="0"/>
            </a:br>
            <a:r>
              <a:rPr lang="ru-RU" sz="1300" b="0" dirty="0"/>
              <a:t>• Новый подход, постепенно заменяет MVVM в приложениях, чаще используется с </a:t>
            </a:r>
            <a:r>
              <a:rPr lang="ru-RU" sz="1300" b="0" dirty="0" err="1"/>
              <a:t>Jetpack</a:t>
            </a:r>
            <a:r>
              <a:rPr lang="ru-RU" sz="1300" b="0" dirty="0"/>
              <a:t> </a:t>
            </a:r>
            <a:r>
              <a:rPr lang="ru-RU" sz="1300" b="0" dirty="0" err="1"/>
              <a:t>Compose</a:t>
            </a:r>
            <a:r>
              <a:rPr lang="ru-RU" sz="1300" b="0" dirty="0"/>
              <a:t>.</a:t>
            </a:r>
            <a:br>
              <a:rPr lang="ru-RU" sz="1300" b="0" dirty="0"/>
            </a:br>
            <a:r>
              <a:rPr lang="ru-RU" sz="1300" b="0" dirty="0"/>
              <a:t>Недостатки MVI:</a:t>
            </a:r>
            <a:br>
              <a:rPr lang="ru-RU" sz="1300" b="0" dirty="0"/>
            </a:br>
            <a:r>
              <a:rPr lang="ru-RU" sz="1300" b="0" dirty="0"/>
              <a:t>• Сложность. Внедрение MVI может быть сложным для разработчиков, не знакомых с реактивным программированием.</a:t>
            </a:r>
            <a:br>
              <a:rPr lang="ru-RU" sz="1300" b="0" dirty="0"/>
            </a:br>
            <a:r>
              <a:rPr lang="ru-RU" sz="1300" b="0" dirty="0"/>
              <a:t>• Много </a:t>
            </a:r>
            <a:r>
              <a:rPr lang="ru-RU" sz="1300" b="0" dirty="0" err="1"/>
              <a:t>boilerplate</a:t>
            </a:r>
            <a:r>
              <a:rPr lang="ru-RU" sz="1300" b="0" dirty="0"/>
              <a:t>-кода. Для каждого изменения состояния и UI требуется создавать дополнительные классы и интерфейсы.</a:t>
            </a:r>
            <a:br>
              <a:rPr lang="ru-RU" sz="1300" b="0" dirty="0"/>
            </a:br>
            <a:br>
              <a:rPr lang="ru-RU" sz="1300" b="0" dirty="0"/>
            </a:br>
            <a:br>
              <a:rPr lang="ru-RU" sz="1200" b="0" dirty="0"/>
            </a:br>
            <a:br>
              <a:rPr lang="ru-RU" sz="1200" b="0" dirty="0"/>
            </a:br>
            <a:br>
              <a:rPr lang="ru-RU" sz="1200" b="0" dirty="0"/>
            </a:br>
            <a:endParaRPr sz="1200" b="0" dirty="0"/>
          </a:p>
        </p:txBody>
      </p:sp>
      <p:pic>
        <p:nvPicPr>
          <p:cNvPr id="305" name="Google Shape;305;p1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69047"/>
              <a:buFont typeface="Raleway"/>
              <a:buNone/>
            </a:pPr>
            <a:r>
              <a:rPr lang="ru-RU" dirty="0"/>
              <a:t>курс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dirty="0" err="1"/>
              <a:t>Android</a:t>
            </a:r>
            <a:r>
              <a:rPr lang="ru-RU" dirty="0"/>
              <a:t> разработчик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br>
              <a:rPr lang="ru-RU" dirty="0"/>
            </a:br>
            <a:r>
              <a:rPr lang="ru-RU" sz="1700" dirty="0">
                <a:solidFill>
                  <a:srgbClr val="FFC000"/>
                </a:solidFill>
              </a:rPr>
              <a:t>Занятие 24. Архитектура приложения</a:t>
            </a:r>
          </a:p>
        </p:txBody>
      </p:sp>
      <p:pic>
        <p:nvPicPr>
          <p:cNvPr id="195" name="Google Shape;195;p2" descr="Google Shape;1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725" y="1109650"/>
            <a:ext cx="1885951" cy="2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МVI</a:t>
            </a:r>
            <a:br>
              <a:rPr lang="ru-RU"/>
            </a:br>
            <a:br>
              <a:rPr lang="ru-RU"/>
            </a:b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11" name="Google Shape;311;p2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 descr="MVI Architecture Pattern in Android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9779" y="1787274"/>
            <a:ext cx="5284442" cy="297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 dirty="0"/>
              <a:t>Какой выбрать?</a:t>
            </a:r>
            <a:br>
              <a:rPr lang="ru-RU" dirty="0"/>
            </a:br>
            <a:br>
              <a:rPr lang="ru-RU" dirty="0"/>
            </a:br>
            <a:r>
              <a:rPr lang="ru-RU" sz="1300" b="0" dirty="0"/>
              <a:t>Современные проекты чаще всего отдают предпочтение MVVM и </a:t>
            </a:r>
            <a:r>
              <a:rPr lang="ru-RU" sz="1300" b="0" dirty="0" err="1"/>
              <a:t>гугл</a:t>
            </a:r>
            <a:r>
              <a:rPr lang="ru-RU" sz="1300" b="0" dirty="0"/>
              <a:t> рекомендует его. Однако в комбинации с </a:t>
            </a:r>
            <a:r>
              <a:rPr lang="ru-RU" sz="1300" b="0" dirty="0" err="1"/>
              <a:t>Jetpack</a:t>
            </a:r>
            <a:r>
              <a:rPr lang="ru-RU" sz="1300" b="0" dirty="0"/>
              <a:t> </a:t>
            </a:r>
            <a:r>
              <a:rPr lang="ru-RU" sz="1300" b="0" dirty="0" err="1"/>
              <a:t>Compose</a:t>
            </a:r>
            <a:r>
              <a:rPr lang="ru-RU" sz="1300" b="0" dirty="0"/>
              <a:t> и не только выбор все чаще падает на MVI. В больших и старых проектах редко можно встретить MVP в комбинации с библиотекой </a:t>
            </a:r>
            <a:r>
              <a:rPr lang="ru-RU" sz="1300" b="0" dirty="0" err="1"/>
              <a:t>Moxy</a:t>
            </a:r>
            <a:r>
              <a:rPr lang="ru-RU" sz="1300" b="0" dirty="0"/>
              <a:t> и без. MVC же застать практически невозможно, разве что в Legacy но вряд ли над таким проектом все еще ведется разработка.</a:t>
            </a:r>
            <a:br>
              <a:rPr lang="ru-RU" sz="1300" b="0" dirty="0"/>
            </a:br>
            <a:br>
              <a:rPr lang="ru-RU" sz="1200" b="0" dirty="0"/>
            </a:br>
            <a:br>
              <a:rPr lang="ru-RU" sz="1200" b="0" dirty="0"/>
            </a:br>
            <a:br>
              <a:rPr lang="ru-RU" sz="1200" b="0" dirty="0"/>
            </a:br>
            <a:endParaRPr sz="1200" b="0" dirty="0"/>
          </a:p>
        </p:txBody>
      </p:sp>
      <p:pic>
        <p:nvPicPr>
          <p:cNvPr id="318" name="Google Shape;318;p2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MVVM/P/C/I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/>
              <a:t>MVVM + LiveData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Clean architecture</a:t>
            </a:r>
            <a:endParaRPr/>
          </a:p>
        </p:txBody>
      </p:sp>
      <p:pic>
        <p:nvPicPr>
          <p:cNvPr id="324" name="Google Shape;324;p22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 rot="5400000">
            <a:off x="883374" y="2144895"/>
            <a:ext cx="112203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800"/>
              <a:t>Что важно знать о ViewModel</a:t>
            </a:r>
            <a:br>
              <a:rPr lang="ru-RU"/>
            </a:br>
            <a:br>
              <a:rPr lang="ru-RU" sz="1200"/>
            </a:br>
            <a:r>
              <a:rPr lang="ru-RU" sz="1300" b="0"/>
              <a:t>• Жизненный цикл ViewModels отличается от жизненного цикла активити или фрагмента. Тем временем, как ViewModel инициализирована и работает, активити может пройти через несколько состояний жизненного цикла. ViewModel может ничего не знать о том, что активити и фрагменты были уничтожены и созданы.</a:t>
            </a:r>
            <a:br>
              <a:rPr lang="ru-RU" sz="1300" b="0"/>
            </a:br>
            <a:br>
              <a:rPr lang="ru-RU" sz="1300" b="0"/>
            </a:br>
            <a:r>
              <a:rPr lang="ru-RU" sz="1300" b="0"/>
              <a:t>• ViewModels сохраняется при изменениях конфигурации</a:t>
            </a:r>
            <a:br>
              <a:rPr lang="ru-RU" sz="1300" b="0"/>
            </a:br>
            <a:br>
              <a:rPr lang="ru-RU" sz="1300" b="0"/>
            </a:br>
            <a:r>
              <a:rPr lang="ru-RU" sz="1300" b="0"/>
              <a:t>• Передача ссылки на View (активити или фрагмент) в ViewModel является серьезным риском. Предположим, ViewModel запросила данные из сети, и они придут чуть позже. В этот момент ссылка на View может быть уничтожена или активити может больше не отображаться — это приведет к утечке памяти, а возможно и к крэшу приложения.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31" name="Google Shape;331;p2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Observer Pattern (шаблон проектирования «Наблюдатель»)</a:t>
            </a:r>
            <a:br>
              <a:rPr lang="ru-RU"/>
            </a:br>
            <a:br>
              <a:rPr lang="ru-RU"/>
            </a:br>
            <a:r>
              <a:rPr lang="ru-RU" sz="1200" b="0"/>
              <a:t>Рекомендуемый способ коммуникации между ViewModel и View — использование observer pattern, при помощи LiveData или observable из других библиотек.</a:t>
            </a:r>
            <a:br>
              <a:rPr lang="ru-RU" sz="1200" b="0"/>
            </a:br>
            <a:r>
              <a:rPr lang="ru-RU" sz="1200" b="0"/>
              <a:t>Наблюдатель — это поведенческий паттерн проектирования, который создаёт механизм подписки, позволяющий одним объектам следить и реагировать на события, происходящие в других объектах.</a:t>
            </a:r>
            <a:br>
              <a:rPr lang="ru-RU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37" name="Google Shape;337;p24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9077" y="3324123"/>
            <a:ext cx="5232400" cy="13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666"/>
              <a:buFont typeface="Raleway"/>
              <a:buNone/>
            </a:pPr>
            <a:r>
              <a:rPr lang="ru-RU" dirty="0"/>
              <a:t>Observer </a:t>
            </a:r>
            <a:r>
              <a:rPr lang="ru-RU" dirty="0" err="1"/>
              <a:t>Pattern</a:t>
            </a:r>
            <a:r>
              <a:rPr lang="ru-RU" dirty="0"/>
              <a:t> (шаблон проектирования «Наблюдатель»)</a:t>
            </a:r>
            <a:br>
              <a:rPr lang="ru-RU" dirty="0"/>
            </a:br>
            <a:r>
              <a:rPr lang="ru-RU" sz="1200" b="0" dirty="0"/>
              <a:t>Удобным способом дизайна презентационного слоя в </a:t>
            </a:r>
            <a:r>
              <a:rPr lang="ru-RU" sz="1200" b="0" dirty="0" err="1"/>
              <a:t>Android</a:t>
            </a:r>
            <a:r>
              <a:rPr lang="ru-RU" sz="1200" b="0" dirty="0"/>
              <a:t> является, когда View (</a:t>
            </a:r>
            <a:r>
              <a:rPr lang="ru-RU" sz="1200" b="0" dirty="0" err="1"/>
              <a:t>активити</a:t>
            </a:r>
            <a:r>
              <a:rPr lang="ru-RU" sz="1200" b="0" dirty="0"/>
              <a:t> или фрагмент) наблюдает (подписана на изменения в) </a:t>
            </a:r>
            <a:r>
              <a:rPr lang="ru-RU" sz="1200" b="0" dirty="0" err="1"/>
              <a:t>ViewModel</a:t>
            </a:r>
            <a:r>
              <a:rPr lang="ru-RU" sz="1200" b="0" dirty="0"/>
              <a:t>. Т.к. </a:t>
            </a:r>
            <a:r>
              <a:rPr lang="ru-RU" sz="1200" b="0" dirty="0" err="1"/>
              <a:t>ViewModel</a:t>
            </a:r>
            <a:r>
              <a:rPr lang="ru-RU" sz="1200" b="0" dirty="0"/>
              <a:t> не знает ничего про </a:t>
            </a:r>
            <a:r>
              <a:rPr lang="ru-RU" sz="1200" b="0" dirty="0" err="1"/>
              <a:t>Android</a:t>
            </a:r>
            <a:r>
              <a:rPr lang="ru-RU" sz="1200" b="0" dirty="0"/>
              <a:t>, она также не знает о том, как часто </a:t>
            </a:r>
            <a:r>
              <a:rPr lang="ru-RU" sz="1200" b="0" dirty="0" err="1"/>
              <a:t>Android</a:t>
            </a:r>
            <a:r>
              <a:rPr lang="ru-RU" sz="1200" b="0" dirty="0"/>
              <a:t> убивает View. У этого подхода есть несколько преимуществ:</a:t>
            </a:r>
            <a:br>
              <a:rPr lang="ru-RU" sz="1200" b="0" dirty="0"/>
            </a:br>
            <a:r>
              <a:rPr lang="ru-RU" sz="1200" b="0" dirty="0"/>
              <a:t>• </a:t>
            </a:r>
            <a:r>
              <a:rPr lang="ru-RU" sz="1200" b="0" dirty="0" err="1"/>
              <a:t>ViewModel</a:t>
            </a:r>
            <a:r>
              <a:rPr lang="ru-RU" sz="1200" b="0" dirty="0"/>
              <a:t> сохраняются при изменении конфигурации, поэтому нет нужды в повторном запросе внешних источников данных (к примеру, базы данных или сетевого хранилища) при произведенном повороте устройства.</a:t>
            </a:r>
            <a:br>
              <a:rPr lang="ru-RU" sz="1200" b="0" dirty="0"/>
            </a:br>
            <a:r>
              <a:rPr lang="ru-RU" sz="1200" b="0" dirty="0"/>
              <a:t>• Когда заканчивается какая-либо длительная операция, </a:t>
            </a:r>
            <a:r>
              <a:rPr lang="ru-RU" sz="1200" b="0" dirty="0" err="1"/>
              <a:t>observable</a:t>
            </a:r>
            <a:r>
              <a:rPr lang="ru-RU" sz="1200" b="0" dirty="0"/>
              <a:t> в </a:t>
            </a:r>
            <a:r>
              <a:rPr lang="ru-RU" sz="1200" b="0" dirty="0" err="1"/>
              <a:t>ViewModel</a:t>
            </a:r>
            <a:r>
              <a:rPr lang="ru-RU" sz="1200" b="0" dirty="0"/>
              <a:t> обновляются. Не важно, велось ли наблюдение за данными или нет. NPE не произойдет даже при попытке обновления несуществующего View.</a:t>
            </a:r>
            <a:br>
              <a:rPr lang="ru-RU" sz="1200" b="0" dirty="0"/>
            </a:br>
            <a:r>
              <a:rPr lang="ru-RU" sz="1200" b="0" dirty="0"/>
              <a:t>• </a:t>
            </a:r>
            <a:r>
              <a:rPr lang="ru-RU" sz="1200" b="0" dirty="0" err="1"/>
              <a:t>ViewModel</a:t>
            </a:r>
            <a:r>
              <a:rPr lang="ru-RU" sz="1200" b="0" dirty="0"/>
              <a:t> не содержат ссылки на View, что снижает риск возникновения утечек памяти.</a:t>
            </a:r>
            <a:endParaRPr sz="1200" b="0" dirty="0"/>
          </a:p>
        </p:txBody>
      </p:sp>
      <p:pic>
        <p:nvPicPr>
          <p:cNvPr id="344" name="Google Shape;344;p2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LiveData</a:t>
            </a:r>
            <a:br>
              <a:rPr lang="ru-RU"/>
            </a:br>
            <a:br>
              <a:rPr lang="ru-RU" sz="1200" b="0"/>
            </a:br>
            <a:r>
              <a:rPr lang="ru-RU" sz="1200" b="0"/>
              <a:t>• LiveData — это компонент библиотеки Android Architecture Components, который представляет собой наблюдаемый контейнер данных.</a:t>
            </a:r>
            <a:br>
              <a:rPr lang="ru-RU" sz="1200" b="0"/>
            </a:br>
            <a:r>
              <a:rPr lang="ru-RU" sz="1200" b="0"/>
              <a:t>• Он позволяет компонентам UI подписываться на изменения данных и автоматически обновляться, когда данные изменяются.</a:t>
            </a:r>
            <a:br>
              <a:rPr lang="ru-RU" sz="1200" b="0"/>
            </a:br>
            <a:r>
              <a:rPr lang="ru-RU" sz="1200" b="0"/>
              <a:t>• LiveData учитывает жизненный цикл компонентов, что предотвращает утечки памяти и ошибки, связанные с жизненным циклом.</a:t>
            </a:r>
            <a:br>
              <a:rPr lang="ru-RU" sz="1200" b="0"/>
            </a:br>
            <a:endParaRPr sz="1200" b="0"/>
          </a:p>
        </p:txBody>
      </p:sp>
      <p:pic>
        <p:nvPicPr>
          <p:cNvPr id="350" name="Google Shape;350;p2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Пример</a:t>
            </a:r>
            <a:br>
              <a:rPr lang="ru-RU"/>
            </a:br>
            <a:br>
              <a:rPr lang="ru-RU"/>
            </a:br>
            <a:br>
              <a:rPr lang="ru-RU" sz="1200" b="0"/>
            </a:br>
            <a:r>
              <a:rPr lang="ru-RU" sz="1200" b="0"/>
              <a:t>.</a:t>
            </a:r>
            <a:br>
              <a:rPr lang="ru-RU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56" name="Google Shape;356;p2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820" y="2145020"/>
            <a:ext cx="4173218" cy="27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3428" y="2145020"/>
            <a:ext cx="3677640" cy="272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 dirty="0"/>
              <a:t>Пример работы</a:t>
            </a:r>
            <a:br>
              <a:rPr lang="ru-RU" dirty="0"/>
            </a:br>
            <a:br>
              <a:rPr lang="ru-RU" dirty="0"/>
            </a:br>
            <a:r>
              <a:rPr lang="ru-RU" sz="1200" b="0" dirty="0"/>
              <a:t>Смотрим проект. </a:t>
            </a:r>
            <a:r>
              <a:rPr lang="ru-RU" sz="1200" b="0" dirty="0" err="1"/>
              <a:t>Git</a:t>
            </a:r>
            <a:br>
              <a:rPr lang="ru-RU" sz="1200" b="0" dirty="0"/>
            </a:br>
            <a:br>
              <a:rPr lang="ru-RU" sz="1200" b="0" dirty="0"/>
            </a:br>
            <a:r>
              <a:rPr lang="ru-RU" sz="1200" b="0" dirty="0"/>
              <a:t>	</a:t>
            </a:r>
            <a:br>
              <a:rPr lang="ru-RU" sz="1200" b="0" dirty="0"/>
            </a:br>
            <a:br>
              <a:rPr lang="ru-RU" sz="1200" b="0" dirty="0"/>
            </a:br>
            <a:endParaRPr sz="1200" b="0" dirty="0"/>
          </a:p>
        </p:txBody>
      </p:sp>
      <p:pic>
        <p:nvPicPr>
          <p:cNvPr id="364" name="Google Shape;364;p2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Обработка нажатия на элемент RecyclerView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Эффективное обновление списка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/>
              <a:t>Clean architecture</a:t>
            </a:r>
            <a:endParaRPr/>
          </a:p>
        </p:txBody>
      </p:sp>
      <p:pic>
        <p:nvPicPr>
          <p:cNvPr id="370" name="Google Shape;370;p29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/>
          <p:nvPr/>
        </p:nvSpPr>
        <p:spPr>
          <a:xfrm rot="5400000">
            <a:off x="908995" y="2473526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/>
              <a:t>Агенда занятия</a:t>
            </a:r>
            <a:endParaRPr/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1"/>
          </p:nvPr>
        </p:nvSpPr>
        <p:spPr>
          <a:xfrm>
            <a:off x="730722" y="1941072"/>
            <a:ext cx="3893406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ru-RU"/>
              <a:t>MVVM/P/C/I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ru-RU"/>
              <a:t>MVVM + LiveData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ru-RU"/>
              <a:t>Clean architecture</a:t>
            </a:r>
            <a:endParaRPr/>
          </a:p>
        </p:txBody>
      </p:sp>
      <p:pic>
        <p:nvPicPr>
          <p:cNvPr id="202" name="Google Shape;202;p3" descr="Google Shape;1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ru-RU"/>
              <a:t>Clean architecture</a:t>
            </a:r>
            <a:br>
              <a:rPr lang="ru-RU"/>
            </a:br>
            <a: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также его долговечность.</a:t>
            </a:r>
            <a:b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200" b="0"/>
            </a:br>
            <a:r>
              <a:rPr lang="ru-RU" sz="1200" b="0"/>
              <a:t>Clean Architecture — это архитектурный подход, предложенный Робертом С. Мартином (дядей Бобом), который помогает разработчикам создавать приложения с четким разделением обязанностей и высокой степенью независимости от фреймворков, баз данных, UI и других внешних систем. Основная цель Clean Architecture — обеспечить простоту изменения и тестирования кода, а также его долговечность.</a:t>
            </a:r>
            <a:endParaRPr/>
          </a:p>
        </p:txBody>
      </p:sp>
      <p:pic>
        <p:nvPicPr>
          <p:cNvPr id="377" name="Google Shape;377;p3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ru-RU"/>
              <a:t>Основные идеи Clean Architecture</a:t>
            </a:r>
            <a:br>
              <a:rPr lang="ru-RU"/>
            </a:br>
            <a: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также его долговечность.</a:t>
            </a:r>
            <a:b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200" b="0"/>
            </a:br>
            <a:r>
              <a:rPr lang="ru-RU" sz="1200" b="0"/>
              <a:t>Независимость от фреймворков:</a:t>
            </a:r>
            <a:br>
              <a:rPr lang="ru-RU" sz="1200" b="0"/>
            </a:br>
            <a:r>
              <a:rPr lang="ru-RU" sz="1200" b="0"/>
              <a:t>• Архитектура не должна быть зависимой от конкретных фреймворков или библиотек. Это позволяет легко заменять технологический стек без значительных изменений в бизнес-логике.</a:t>
            </a:r>
            <a:br>
              <a:rPr lang="ru-RU" sz="1200" b="0"/>
            </a:br>
            <a:r>
              <a:rPr lang="ru-RU" sz="1200" b="0"/>
              <a:t>Тестируемость:</a:t>
            </a:r>
            <a:br>
              <a:rPr lang="ru-RU" sz="1200" b="0"/>
            </a:br>
            <a:r>
              <a:rPr lang="ru-RU" sz="1200" b="0"/>
              <a:t>• Бизнес-логика должна быть легко тестируемой и независимо от внешних систем, что позволяет писать модульные тесты без необходимости в сложных моках.</a:t>
            </a:r>
            <a:br>
              <a:rPr lang="ru-RU" sz="1200" b="0"/>
            </a:br>
            <a:r>
              <a:rPr lang="ru-RU" sz="1200" b="0"/>
              <a:t>Независимость от UI:</a:t>
            </a:r>
            <a:br>
              <a:rPr lang="ru-RU" sz="1200" b="0"/>
            </a:br>
            <a:r>
              <a:rPr lang="ru-RU" sz="1200" b="0"/>
              <a:t>• Изменения в пользовательском интерфейсе не должны влиять на бизнес-логику приложения.</a:t>
            </a:r>
            <a:br>
              <a:rPr lang="ru-RU" sz="1200" b="0"/>
            </a:br>
            <a:r>
              <a:rPr lang="ru-RU" sz="1200" b="0"/>
              <a:t>Независимость от базы данных:</a:t>
            </a:r>
            <a:br>
              <a:rPr lang="ru-RU" sz="1200" b="0"/>
            </a:br>
            <a:r>
              <a:rPr lang="ru-RU" sz="1200" b="0"/>
              <a:t>• Бизнес-логика не должна зависеть от способа хранения данных. Это позволяет легко менять способ хранения данных без изменений в бизнес-логике.</a:t>
            </a:r>
            <a:br>
              <a:rPr lang="ru-RU" sz="1200" b="0"/>
            </a:br>
            <a:r>
              <a:rPr lang="ru-RU" sz="1200" b="0"/>
              <a:t>Независимость от внешних систем:</a:t>
            </a:r>
            <a:br>
              <a:rPr lang="ru-RU" sz="1200" b="0"/>
            </a:br>
            <a:r>
              <a:rPr lang="ru-RU" sz="1200" b="0"/>
              <a:t>• Внешние интерфейсы и API должны быть легко заменяемыми.</a:t>
            </a:r>
            <a:endParaRPr/>
          </a:p>
        </p:txBody>
      </p:sp>
      <p:pic>
        <p:nvPicPr>
          <p:cNvPr id="383" name="Google Shape;383;p3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ru-RU"/>
              <a:t>Слои Clean Architecture</a:t>
            </a:r>
            <a:br>
              <a:rPr lang="ru-RU"/>
            </a:br>
            <a: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также его долговечность.</a:t>
            </a:r>
            <a:b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200" b="0"/>
            </a:br>
            <a:br>
              <a:rPr lang="ru-RU" sz="1200" b="0"/>
            </a:br>
            <a:r>
              <a:rPr lang="ru-RU" sz="1200" b="0"/>
              <a:t>• Представление (Presentation Layer): Этот слой отвечает за отображение данных пользователю и обработку пользовательского ввода. Он содержит элементы интерфейса пользователя (Activity, Fragment) и презентеры (Presenter), которые отвечают за взаимодействие с остальными слоями.</a:t>
            </a:r>
            <a:br>
              <a:rPr lang="ru-RU" sz="1200" b="0"/>
            </a:br>
            <a:br>
              <a:rPr lang="ru-RU" sz="1200" b="0"/>
            </a:br>
            <a:r>
              <a:rPr lang="ru-RU" sz="1200" b="0"/>
              <a:t>• Бизнес-логика (Domain Layer): Этот слой содержит основную бизнес-логику приложения. Он определяет модели данных, правила бизнес-логики и интеракторы (Interactors), которые обрабатывают запросы из представления.</a:t>
            </a:r>
            <a:br>
              <a:rPr lang="ru-RU" sz="1200" b="0"/>
            </a:br>
            <a:br>
              <a:rPr lang="ru-RU" sz="1200" b="0"/>
            </a:br>
            <a:r>
              <a:rPr lang="ru-RU" sz="1200" b="0"/>
              <a:t>• Хранилище данных (Data Layer): В этом слое находится код для доступа к данным, таким как базы данных или API. Репозитории (Repositories) отвечают за извлечение и сохранение данных.</a:t>
            </a:r>
            <a:br>
              <a:rPr lang="ru-RU" sz="1200" b="0"/>
            </a:br>
            <a:endParaRPr sz="1200" b="0"/>
          </a:p>
        </p:txBody>
      </p:sp>
      <p:pic>
        <p:nvPicPr>
          <p:cNvPr id="389" name="Google Shape;389;p32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5346958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216666"/>
              <a:buFont typeface="Raleway"/>
              <a:buNone/>
            </a:pPr>
            <a:r>
              <a:rPr lang="ru-RU"/>
              <a:t>Слои Clean Architecture</a:t>
            </a:r>
            <a:br>
              <a:rPr lang="ru-RU"/>
            </a:br>
            <a: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также его долговечность.</a:t>
            </a:r>
            <a:b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r>
              <a:rPr lang="ru-RU" sz="1200" b="0"/>
              <a:t>Presentation: отвечает за отображение пользовательского интерфейса и реагирование на его события</a:t>
            </a:r>
            <a:br>
              <a:rPr lang="ru-RU" sz="1200" b="0"/>
            </a:br>
            <a:r>
              <a:rPr lang="ru-RU" sz="1200" b="0"/>
              <a:t>Он содержит элементы интерфейса пользователя (Activity, Fragment) и презентеры(Presenter)/ViewModel./Controller, которые отвечают за взаимодействие с остальными слоями</a:t>
            </a:r>
            <a:br>
              <a:rPr lang="ru-RU" sz="1200" b="0"/>
            </a:br>
            <a:r>
              <a:rPr lang="ru-RU" sz="1200" b="0"/>
              <a:t>Domain: бизнес-логика, изолированная от деталей реализации, определяет правила и операции, как приложение должно взаимодействовать с данными </a:t>
            </a:r>
            <a:br>
              <a:rPr lang="ru-RU" sz="1200" b="0"/>
            </a:br>
            <a:r>
              <a:rPr lang="ru-RU" sz="1200" b="0"/>
              <a:t>Data: в этом слое находится код для доступа к данным, таким как базы данных или API. Репозитории (Repositories) отвечают за извлечение и сохранение данных.</a:t>
            </a: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95" name="Google Shape;395;p3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 descr="Схематичное представление слоев и их взаимодействия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7681" y="1443863"/>
            <a:ext cx="2064573" cy="320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ru-RU"/>
              <a:t>Компоненты слоя Domain</a:t>
            </a:r>
            <a:br>
              <a:rPr lang="ru-RU" sz="1200" b="0"/>
            </a:br>
            <a:br>
              <a:rPr lang="ru-RU" sz="1200" b="0"/>
            </a:br>
            <a:r>
              <a:rPr lang="ru-RU" sz="1200" b="0"/>
              <a:t>• Entity: представляет объекты данных, с которыми работает бизнес-логика </a:t>
            </a:r>
            <a:br>
              <a:rPr lang="ru-RU" sz="1200" b="0"/>
            </a:br>
            <a:r>
              <a:rPr lang="ru-RU" sz="1200" b="0"/>
              <a:t>• Repository: обеспечивает контракт для доступа к данным</a:t>
            </a:r>
            <a:br>
              <a:rPr lang="ru-RU" sz="1200" b="0"/>
            </a:br>
            <a:endParaRPr sz="1200" b="0"/>
          </a:p>
        </p:txBody>
      </p:sp>
      <p:pic>
        <p:nvPicPr>
          <p:cNvPr id="402" name="Google Shape;402;p34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380" y="2751151"/>
            <a:ext cx="3938211" cy="219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982314"/>
            <a:ext cx="4261001" cy="1529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6051740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ru-RU"/>
              <a:t>Компоненты слоя Domain</a:t>
            </a:r>
            <a: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же его долговечность.</a:t>
            </a:r>
            <a:b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200" b="0"/>
            </a:br>
            <a:r>
              <a:rPr lang="ru-RU" sz="1200" b="0"/>
              <a:t>Interactor или UseCase: содержит функциональность или операции</a:t>
            </a:r>
            <a:br>
              <a:rPr lang="ru-RU" sz="1200" b="0"/>
            </a:br>
            <a:br>
              <a:rPr lang="ru-RU" sz="1200" b="0"/>
            </a:br>
            <a:r>
              <a:rPr lang="ru-RU" sz="1200" b="0"/>
              <a:t>В контексте чистой архитектуры, термины "Interactor" и "Use Case" часто используются почти взаимозаменяемо, хотя в некоторых случаях могут быть небольшие различия в их восприятии или использовании.</a:t>
            </a:r>
            <a:br>
              <a:rPr lang="ru-RU" sz="1200" b="0"/>
            </a:br>
            <a:r>
              <a:rPr lang="ru-RU" sz="1200" b="0"/>
              <a:t>UseCase: представляет собой конкретную операцию</a:t>
            </a:r>
            <a:br>
              <a:rPr lang="ru-RU" sz="1200" b="0"/>
            </a:br>
            <a:r>
              <a:rPr lang="ru-RU" sz="1200" b="0"/>
              <a:t>Interactor: является комплексом операций над сущностью</a:t>
            </a: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410" name="Google Shape;410;p3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2463" y="1418743"/>
            <a:ext cx="2259521" cy="340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9679" y="3319903"/>
            <a:ext cx="3428363" cy="182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6051740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ru-RU"/>
              <a:t>Компоненты слоя Data</a:t>
            </a:r>
            <a: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же его долговечность.</a:t>
            </a:r>
            <a:b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200" b="0"/>
            </a:br>
            <a:r>
              <a:rPr lang="ru-RU" sz="1200" b="0"/>
              <a:t>Базовыми компонентами данного модуля являются:</a:t>
            </a:r>
            <a:br>
              <a:rPr lang="ru-RU" sz="1200" b="0"/>
            </a:br>
            <a:r>
              <a:rPr lang="ru-RU" sz="1200" b="0"/>
              <a:t>• Repository Implementation: реализованные контракты репозиториев, которые мы определили в domain модуле</a:t>
            </a:r>
            <a:br>
              <a:rPr lang="ru-RU" sz="1200" b="0"/>
            </a:br>
            <a:r>
              <a:rPr lang="ru-RU" sz="1200" b="0"/>
              <a:t>• Data Sources: конкретные реализации, обеспечивающие доступ к данным из различных источников (база данных, API)</a:t>
            </a:r>
            <a:br>
              <a:rPr lang="ru-RU" sz="1200" b="0"/>
            </a:br>
            <a:r>
              <a:rPr lang="ru-RU" sz="1200" b="0"/>
              <a:t>• Data Models: объекты данных, представляющие хранимую информацию. Включает в себя DTO (Data Transfer Objects), объекты для операций CRUD (Create, Read, Update, Delete), а также объекты запросов (Query) и т.д</a:t>
            </a:r>
            <a:br>
              <a:rPr lang="ru-RU" sz="1200" b="0"/>
            </a:br>
            <a:r>
              <a:rPr lang="ru-RU" sz="1200" b="0"/>
              <a:t>• Mappers: преобразование объектов данных, к примеру в Entity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418" name="Google Shape;418;p3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6051740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ru-RU"/>
              <a:t>Компоненты слоя Data</a:t>
            </a:r>
            <a: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же его долговечность.</a:t>
            </a:r>
            <a:b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200" b="0"/>
            </a:br>
            <a:r>
              <a:rPr lang="ru-RU" sz="1200" b="0"/>
              <a:t>• Data Models: объекты данных, представляющие хранимую информацию. Включает в себя DTO (Data Transfer Objects), объекты для операций CRUD (Create, Read, Update, Delete), а также объекты запросов (Query) и т.д</a:t>
            </a:r>
            <a:br>
              <a:rPr lang="ru-RU" sz="1200" b="0"/>
            </a:br>
            <a:r>
              <a:rPr lang="ru-RU" sz="1200" b="0"/>
              <a:t>• Mappers: преобразование объектов данных, к примеру в Entity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424" name="Google Shape;424;p3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7"/>
          <p:cNvPicPr preferRelativeResize="0"/>
          <p:nvPr/>
        </p:nvPicPr>
        <p:blipFill rotWithShape="1">
          <a:blip r:embed="rId4">
            <a:alphaModFix/>
          </a:blip>
          <a:srcRect b="23097"/>
          <a:stretch/>
        </p:blipFill>
        <p:spPr>
          <a:xfrm>
            <a:off x="295689" y="3061928"/>
            <a:ext cx="4004317" cy="163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3008009"/>
            <a:ext cx="4099018" cy="176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6051740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ru-RU"/>
              <a:t>Компоненты слоя Data</a:t>
            </a:r>
            <a: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же его долговечность.</a:t>
            </a:r>
            <a:b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200" b="0"/>
            </a:br>
            <a:r>
              <a:rPr lang="ru-RU" sz="1200" b="0"/>
              <a:t>• Data Sources: конкретные реализации, обеспечивающие доступ к данным из различных источников (база данных, API) </a:t>
            </a:r>
            <a:br>
              <a:rPr lang="ru-RU" sz="1200" b="0"/>
            </a:br>
            <a:r>
              <a:rPr lang="ru-RU" sz="1200" b="0"/>
              <a:t>Они могут быть разделены на три типа: </a:t>
            </a:r>
            <a:br>
              <a:rPr lang="ru-RU" sz="1200" b="0"/>
            </a:br>
            <a:r>
              <a:rPr lang="ru-RU" sz="1200" b="0"/>
              <a:t>Remote: обращения к внешнему API для получения данных</a:t>
            </a:r>
            <a:br>
              <a:rPr lang="ru-RU" sz="1200" b="0"/>
            </a:br>
            <a:r>
              <a:rPr lang="ru-RU" sz="1200" b="0"/>
              <a:t>Memory: взаимодействие с данными, хранящимися в оперативной памяти</a:t>
            </a:r>
            <a:br>
              <a:rPr lang="ru-RU" sz="1200" b="0"/>
            </a:br>
            <a:r>
              <a:rPr lang="ru-RU" sz="1200" b="0"/>
              <a:t>Local: чтение данных из локальной базы данных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432" name="Google Shape;432;p3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2309" y="3133158"/>
            <a:ext cx="4219381" cy="181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6051740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ru-RU"/>
              <a:t>Компоненты слоя Data</a:t>
            </a:r>
            <a: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же его долговечность.</a:t>
            </a:r>
            <a:br>
              <a:rPr lang="ru-RU" sz="12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200" b="0"/>
            </a:br>
            <a:r>
              <a:rPr lang="ru-RU" sz="1200" b="0"/>
              <a:t>• Repository Implementation: реализованные контракты репозиториев, которые мы определили в domain модуле</a:t>
            </a:r>
            <a:endParaRPr/>
          </a:p>
        </p:txBody>
      </p:sp>
      <p:pic>
        <p:nvPicPr>
          <p:cNvPr id="439" name="Google Shape;439;p3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5229" y="2428627"/>
            <a:ext cx="4800600" cy="2582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defTabSz="886966">
              <a:lnSpc>
                <a:spcPct val="140000"/>
              </a:lnSpc>
              <a:buSzTx/>
              <a:buNone/>
              <a:defRPr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ru-RU" sz="1700" b="1" dirty="0">
                <a:solidFill>
                  <a:srgbClr val="000000"/>
                </a:solidFill>
                <a:latin typeface="Raleway"/>
              </a:rPr>
              <a:t>MVVM/P/C/I</a:t>
            </a:r>
            <a:endParaRPr sz="1700" b="1" dirty="0">
              <a:solidFill>
                <a:srgbClr val="000000"/>
              </a:solidFill>
              <a:latin typeface="Raleway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/>
              <a:t>MVVM + </a:t>
            </a:r>
            <a:r>
              <a:rPr lang="ru-RU" dirty="0" err="1"/>
              <a:t>LiveData</a:t>
            </a:r>
            <a:endParaRPr dirty="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dirty="0" err="1"/>
              <a:t>Clean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endParaRPr dirty="0"/>
          </a:p>
        </p:txBody>
      </p:sp>
      <p:pic>
        <p:nvPicPr>
          <p:cNvPr id="208" name="Google Shape;208;p4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/>
          <p:nvPr/>
        </p:nvSpPr>
        <p:spPr>
          <a:xfrm rot="5400000">
            <a:off x="855443" y="1985539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 dirty="0" err="1"/>
              <a:t>Clean</a:t>
            </a:r>
            <a:r>
              <a:rPr lang="ru-RU" dirty="0"/>
              <a:t> Architecture</a:t>
            </a:r>
            <a:br>
              <a:rPr lang="ru-RU" dirty="0"/>
            </a:br>
            <a:br>
              <a:rPr lang="ru-RU" dirty="0"/>
            </a:br>
            <a:r>
              <a:rPr lang="ru-RU" sz="1800" b="0" dirty="0">
                <a:hlinkClick r:id="rId3"/>
              </a:rPr>
              <a:t>Смотрим проект. </a:t>
            </a:r>
            <a:r>
              <a:rPr lang="ru-RU" sz="1800" b="0" dirty="0" err="1">
                <a:hlinkClick r:id="rId3"/>
              </a:rPr>
              <a:t>Git</a:t>
            </a:r>
            <a:br>
              <a:rPr lang="ru-RU" sz="1800" b="0" dirty="0"/>
            </a:br>
            <a:endParaRPr sz="1200" b="0" dirty="0"/>
          </a:p>
        </p:txBody>
      </p:sp>
      <p:pic>
        <p:nvPicPr>
          <p:cNvPr id="446" name="Google Shape;446;p40" descr="Google Shape;20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Clean Architecture недостатки</a:t>
            </a:r>
            <a:br>
              <a:rPr lang="ru-RU"/>
            </a:br>
            <a:br>
              <a:rPr lang="ru-RU"/>
            </a:br>
            <a:r>
              <a:rPr lang="ru-RU" sz="1200" b="0"/>
              <a:t>Clean Architecture не всегда стоит применять. Например для следующих типов проектов:</a:t>
            </a:r>
            <a:br>
              <a:rPr lang="ru-RU"/>
            </a:br>
            <a:r>
              <a:rPr lang="ru-RU" sz="1200" b="0"/>
              <a:t>• В маленьких проектах или прототипах, где важна скорость разработки, а не гибкость и расширяемость. </a:t>
            </a:r>
            <a:br>
              <a:rPr lang="ru-RU" sz="1200" b="0"/>
            </a:br>
            <a:r>
              <a:rPr lang="ru-RU" sz="1200" b="0"/>
              <a:t>• В проектах с очень узким функционалом, где количество логики невелико, и разделение на слои только усложнит архитектуру.</a:t>
            </a:r>
            <a:br>
              <a:rPr lang="ru-RU" sz="1800" b="0"/>
            </a:br>
            <a:endParaRPr sz="1200" b="0"/>
          </a:p>
        </p:txBody>
      </p:sp>
      <p:pic>
        <p:nvPicPr>
          <p:cNvPr id="452" name="Google Shape;452;p4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Clean Architecture vs Традиционное разделение по пакетам</a:t>
            </a:r>
            <a:br>
              <a:rPr lang="ru-RU"/>
            </a:br>
            <a:br>
              <a:rPr lang="ru-RU"/>
            </a:br>
            <a:br>
              <a:rPr lang="ru-RU" sz="1800" b="0"/>
            </a:br>
            <a:endParaRPr sz="1200" b="0"/>
          </a:p>
        </p:txBody>
      </p:sp>
      <p:pic>
        <p:nvPicPr>
          <p:cNvPr id="458" name="Google Shape;458;p42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6836" y="2093877"/>
            <a:ext cx="5570328" cy="25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666"/>
              <a:buFont typeface="Raleway"/>
              <a:buNone/>
            </a:pPr>
            <a:r>
              <a:rPr lang="ru-RU" dirty="0" err="1"/>
              <a:t>Clean</a:t>
            </a:r>
            <a:r>
              <a:rPr lang="ru-RU" dirty="0"/>
              <a:t> Architecture </a:t>
            </a:r>
            <a:r>
              <a:rPr lang="ru-RU" dirty="0" err="1"/>
              <a:t>vs</a:t>
            </a:r>
            <a:r>
              <a:rPr lang="ru-RU" dirty="0"/>
              <a:t> Традиционное разделение по пакетам</a:t>
            </a:r>
            <a:br>
              <a:rPr lang="ru-RU" dirty="0"/>
            </a:br>
            <a:r>
              <a:rPr lang="ru-RU" sz="1300" b="0" dirty="0"/>
              <a:t>Плюсы обычного разделения по пакетам:</a:t>
            </a:r>
            <a:br>
              <a:rPr lang="ru-RU" sz="1300" b="0" dirty="0"/>
            </a:br>
            <a:r>
              <a:rPr lang="ru-RU" sz="1300" b="0" dirty="0"/>
              <a:t>- Легко начать и понять.</a:t>
            </a:r>
            <a:br>
              <a:rPr lang="ru-RU" sz="1300" b="0" dirty="0"/>
            </a:br>
            <a:r>
              <a:rPr lang="ru-RU" sz="1300" b="0" dirty="0"/>
              <a:t>- Хорошо подходит для небольших проектов.</a:t>
            </a:r>
            <a:br>
              <a:rPr lang="ru-RU" sz="1300" b="0" dirty="0"/>
            </a:br>
            <a:r>
              <a:rPr lang="ru-RU" sz="1300" b="0" dirty="0"/>
              <a:t>Минусы:</a:t>
            </a:r>
            <a:br>
              <a:rPr lang="ru-RU" sz="1300" b="0" dirty="0"/>
            </a:br>
            <a:r>
              <a:rPr lang="ru-RU" sz="1300" b="0" dirty="0"/>
              <a:t>- Сложнее тестировать (тесная связь между слоями).</a:t>
            </a:r>
            <a:br>
              <a:rPr lang="ru-RU" sz="1300" b="0" dirty="0"/>
            </a:br>
            <a:r>
              <a:rPr lang="ru-RU" sz="1300" b="0" dirty="0"/>
              <a:t>- Трудно масштабировать (добавление новых функций становится запутанным).</a:t>
            </a:r>
            <a:br>
              <a:rPr lang="ru-RU" sz="1300" b="0" dirty="0"/>
            </a:br>
            <a:r>
              <a:rPr lang="ru-RU" sz="1300" b="0" dirty="0"/>
              <a:t>- Нет четкого разделения обязанностей.</a:t>
            </a:r>
            <a:br>
              <a:rPr lang="ru-RU" sz="1300" b="0" dirty="0"/>
            </a:br>
            <a:r>
              <a:rPr lang="ru-RU" sz="1300" b="0" dirty="0"/>
              <a:t>- </a:t>
            </a:r>
            <a:r>
              <a:rPr lang="ru-RU" sz="1300" b="0" dirty="0" err="1"/>
              <a:t>Clean</a:t>
            </a:r>
            <a:r>
              <a:rPr lang="ru-RU" sz="1300" b="0" dirty="0"/>
              <a:t> Architecture используется больше чем в 90% проектов, и </a:t>
            </a:r>
            <a:r>
              <a:rPr lang="ru-RU" sz="1300" b="0" dirty="0" err="1"/>
              <a:t>онбординг</a:t>
            </a:r>
            <a:r>
              <a:rPr lang="ru-RU" sz="1300" b="0" dirty="0"/>
              <a:t> новых разработчиков за счет этого ускоряется</a:t>
            </a:r>
            <a:br>
              <a:rPr lang="ru-RU" dirty="0"/>
            </a:br>
            <a:br>
              <a:rPr lang="ru-RU" sz="1800" b="0" dirty="0"/>
            </a:br>
            <a:endParaRPr sz="1200" b="0" dirty="0"/>
          </a:p>
        </p:txBody>
      </p:sp>
      <p:pic>
        <p:nvPicPr>
          <p:cNvPr id="465" name="Google Shape;465;p4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435648" y="2121149"/>
            <a:ext cx="2272704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41"/>
              <a:buNone/>
            </a:pPr>
            <a:r>
              <a:rPr lang="ru-RU" sz="3041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Практика</a:t>
            </a:r>
            <a:endParaRPr sz="3041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1" name="Google Shape;471;p44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1: Счетчик кликов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br>
              <a:rPr lang="ru-RU"/>
            </a:br>
            <a:r>
              <a:rPr lang="ru-RU"/>
              <a:t>Создайте простое приложение с кнопкой и текстовым полем, которое отображает количество нажатий на кнопку. Используйте MVVM и LiveData для обновления счетчика в пользовательском интерфейсе.</a:t>
            </a:r>
            <a:br>
              <a:rPr lang="ru-RU"/>
            </a:b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477" name="Google Shape;477;p4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6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7833530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 dirty="0"/>
              <a:t>Задачи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 dirty="0"/>
              <a:t>Задача 2: Фильтрация списка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br>
              <a:rPr lang="ru-RU" dirty="0"/>
            </a:br>
            <a:r>
              <a:rPr lang="ru-RU" dirty="0"/>
              <a:t>Создайте приложение, которое отображает список пользователей. Пользователь может ввести имя в текстовое поле для фильтрации списка по нажатию кнопки ”Отфильтровать”. Используйте MVVM и </a:t>
            </a:r>
            <a:r>
              <a:rPr lang="ru-RU" dirty="0" err="1"/>
              <a:t>LiveData</a:t>
            </a:r>
            <a:r>
              <a:rPr lang="ru-RU" dirty="0"/>
              <a:t> для управления состоянием списка и фильтрацией.</a:t>
            </a:r>
            <a:br>
              <a:rPr lang="ru-RU" dirty="0"/>
            </a:b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 dirty="0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 dirty="0"/>
              <a:t> </a:t>
            </a:r>
            <a:endParaRPr dirty="0"/>
          </a:p>
        </p:txBody>
      </p:sp>
      <p:pic>
        <p:nvPicPr>
          <p:cNvPr id="483" name="Google Shape;483;p4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3: Перенесите логику хранения списка по правилам Clean Architecture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br>
              <a:rPr lang="ru-RU"/>
            </a:br>
            <a:r>
              <a:rPr lang="ru-RU"/>
              <a:t>ViewModel должно лишь реагировать на действия пользователя и обновлять LiveData</a:t>
            </a:r>
            <a:br>
              <a:rPr lang="ru-RU"/>
            </a:b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489" name="Google Shape;489;p4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4: Таймер обратного отсчета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br>
              <a:rPr lang="ru-RU"/>
            </a:br>
            <a:r>
              <a:rPr lang="ru-RU"/>
              <a:t>Создайте приложение с таймером обратного отсчета, который начинает отсчет при нажатии кнопки "Старт". Таймер должен обновлять интерфейс каждую секунду через LiveData.</a:t>
            </a:r>
            <a:br>
              <a:rPr lang="ru-RU"/>
            </a:b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495" name="Google Shape;495;p4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/>
              <a:t>Q&amp;A</a:t>
            </a:r>
            <a:endParaRPr/>
          </a:p>
        </p:txBody>
      </p:sp>
      <p:sp>
        <p:nvSpPr>
          <p:cNvPr id="501" name="Google Shape;501;p49"/>
          <p:cNvSpPr txBox="1">
            <a:spLocks noGrp="1"/>
          </p:cNvSpPr>
          <p:nvPr>
            <p:ph type="body" idx="1"/>
          </p:nvPr>
        </p:nvSpPr>
        <p:spPr>
          <a:xfrm>
            <a:off x="2625299" y="2121149"/>
            <a:ext cx="3893402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25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sz="3041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Домашнее задание</a:t>
            </a:r>
            <a:endParaRPr/>
          </a:p>
        </p:txBody>
      </p:sp>
      <p:pic>
        <p:nvPicPr>
          <p:cNvPr id="502" name="Google Shape;502;p49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Архитектура приложения</a:t>
            </a:r>
            <a:br>
              <a:rPr lang="ru-RU"/>
            </a:br>
            <a:br>
              <a:rPr lang="ru-RU"/>
            </a:br>
            <a:r>
              <a:rPr lang="ru-RU" sz="1300" b="0"/>
              <a:t>Архитектура программного обеспечения —  это набор ключевых решений об организации программной системы. Это как чертеж, который показывает главные части программы, как они работают вместе и правила их соединения. Включает в себя основные компоненты системы, их взаимодействие и принципы, по которым они соединяются. это план или схема, которая определяет, как будет устроена программная система. Она служит фундаментом для разработки, помогает решать проблемы бизнеса в масштабируемости, надежности и удобстве сопровождения, переиспользование кода.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15" name="Google Shape;215;p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1: Clean Architecture + MVVM</a:t>
            </a:r>
            <a:endParaRPr sz="1521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21"/>
              <a:buFont typeface="Raleway"/>
              <a:buNone/>
            </a:pPr>
            <a:br>
              <a:rPr lang="ru-RU" sz="1521"/>
            </a:br>
            <a:r>
              <a:rPr lang="ru-RU" sz="1521"/>
              <a:t>Реализуйте экран, отображающий список заметок и дату их добавления. </a:t>
            </a:r>
            <a:br>
              <a:rPr lang="ru-RU" sz="1521"/>
            </a:br>
            <a:r>
              <a:rPr lang="ru-RU" sz="1521"/>
              <a:t>Хранение заметок реализовать в файле или в переменной. </a:t>
            </a:r>
            <a:br>
              <a:rPr lang="ru-RU" sz="1521"/>
            </a:br>
            <a:r>
              <a:rPr lang="ru-RU" sz="1521"/>
              <a:t>Над списком должно быть текстовое поле и кнопка “Добавить”. </a:t>
            </a:r>
            <a:br>
              <a:rPr lang="ru-RU" sz="1521"/>
            </a:br>
            <a:r>
              <a:rPr lang="ru-RU" sz="1521"/>
              <a:t>При сохранении заметка должна сохраняться в хранилище и отображаться в списке.</a:t>
            </a:r>
            <a:br>
              <a:rPr lang="ru-RU" sz="1521"/>
            </a:br>
            <a:r>
              <a:rPr lang="ru-RU" sz="1521"/>
              <a:t>Используйте правила Clean Architecture, MVVM + LiveData</a:t>
            </a:r>
            <a:endParaRPr/>
          </a:p>
        </p:txBody>
      </p:sp>
      <p:pic>
        <p:nvPicPr>
          <p:cNvPr id="508" name="Google Shape;508;p5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2*:</a:t>
            </a:r>
            <a:r>
              <a:rPr lang="ru-RU" b="0"/>
              <a:t> </a:t>
            </a:r>
            <a:r>
              <a:rPr lang="ru-RU"/>
              <a:t> Удаление заметки из списка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"/>
              <a:buNone/>
            </a:pPr>
            <a:br>
              <a:rPr lang="ru-RU"/>
            </a:br>
            <a:r>
              <a:rPr lang="ru-RU"/>
              <a:t>Реализуйте удаление заметки по нажатию на нее или кнопку рядом с ней.</a:t>
            </a:r>
            <a:br>
              <a:rPr lang="ru-RU"/>
            </a:br>
            <a:r>
              <a:rPr lang="ru-RU"/>
              <a:t>** Добавьте возможность редактирования заметки</a:t>
            </a:r>
            <a:br>
              <a:rPr lang="ru-RU"/>
            </a:br>
            <a:br>
              <a:rPr lang="ru-RU"/>
            </a:br>
            <a:endParaRPr b="0"/>
          </a:p>
        </p:txBody>
      </p:sp>
      <p:pic>
        <p:nvPicPr>
          <p:cNvPr id="514" name="Google Shape;514;p5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/>
              <a:t>Q&amp;A</a:t>
            </a:r>
            <a:endParaRPr/>
          </a:p>
        </p:txBody>
      </p:sp>
      <p:sp>
        <p:nvSpPr>
          <p:cNvPr id="520" name="Google Shape;520;p52"/>
          <p:cNvSpPr txBox="1">
            <a:spLocks noGrp="1"/>
          </p:cNvSpPr>
          <p:nvPr>
            <p:ph type="body" idx="1"/>
          </p:nvPr>
        </p:nvSpPr>
        <p:spPr>
          <a:xfrm>
            <a:off x="2625299" y="2576034"/>
            <a:ext cx="3893402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ru-RU" sz="39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Ваши вопросы</a:t>
            </a:r>
            <a:endParaRPr/>
          </a:p>
        </p:txBody>
      </p:sp>
      <p:pic>
        <p:nvPicPr>
          <p:cNvPr id="521" name="Google Shape;521;p52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099" cy="29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aleway"/>
              <a:buNone/>
            </a:pPr>
            <a:r>
              <a:rPr lang="ru-RU" sz="4800">
                <a:solidFill>
                  <a:srgbClr val="000000"/>
                </a:solidFill>
              </a:rPr>
              <a:t>Спасибо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Raleway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Raleway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Raleway"/>
              <a:buNone/>
            </a:pPr>
            <a:r>
              <a:rPr lang="ru-RU" sz="1200">
                <a:solidFill>
                  <a:srgbClr val="F1C232"/>
                </a:solidFill>
              </a:rPr>
              <a:t>&lt;</a:t>
            </a:r>
            <a:r>
              <a:rPr lang="ru-RU">
                <a:solidFill>
                  <a:srgbClr val="1A1A1A"/>
                </a:solidFill>
              </a:rPr>
              <a:t>TeachMeSkills</a:t>
            </a:r>
            <a:r>
              <a:rPr lang="ru-RU" sz="1200">
                <a:solidFill>
                  <a:srgbClr val="F1C232"/>
                </a:solidFill>
              </a:rPr>
              <a:t>/&gt;</a:t>
            </a:r>
            <a:endParaRPr/>
          </a:p>
        </p:txBody>
      </p:sp>
      <p:pic>
        <p:nvPicPr>
          <p:cNvPr id="527" name="Google Shape;527;p53" descr="Google Shape;53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50" y="1122424"/>
            <a:ext cx="1885951" cy="22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649952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Архитектура UI слоя и MV*</a:t>
            </a:r>
            <a:br>
              <a:rPr lang="ru-RU"/>
            </a:br>
            <a:br>
              <a:rPr lang="ru-RU"/>
            </a:br>
            <a:r>
              <a:rPr lang="ru-RU" sz="1200" b="0"/>
              <a:t>MVVM, MVC, MVP и MVI — это архитектурные паттерны, которые используются для разделения UI слоя от бизнес логики в приложениях. Они помогают разделить обязанности между различными компонентами приложения, улучшая его структурированность, тестируемость и поддерживаемость.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21" name="Google Shape;221;p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 dirty="0"/>
              <a:t>МVC</a:t>
            </a:r>
            <a:br>
              <a:rPr lang="ru-RU" sz="1900" dirty="0"/>
            </a:br>
            <a:br>
              <a:rPr lang="ru-RU" dirty="0"/>
            </a:br>
            <a:r>
              <a:rPr lang="ru-RU" sz="1300" b="0" dirty="0"/>
              <a:t>MVC — Model View </a:t>
            </a:r>
            <a:r>
              <a:rPr lang="ru-RU" sz="1300" b="0" dirty="0" err="1"/>
              <a:t>Controller</a:t>
            </a:r>
            <a:r>
              <a:rPr lang="ru-RU" sz="1300" b="0" dirty="0"/>
              <a:t>. Архитектуру MVC можно охарактеризовать двумя пунктами:</a:t>
            </a:r>
            <a:br>
              <a:rPr lang="ru-RU" sz="1300" b="0" dirty="0"/>
            </a:br>
            <a:r>
              <a:rPr lang="ru-RU" sz="1300" b="0" dirty="0"/>
              <a:t>- Model (Модель): Управляет данными и бизнес-логикой. Она отвечает за получение данных и их обработку.</a:t>
            </a:r>
            <a:br>
              <a:rPr lang="ru-RU" sz="1300" b="0" dirty="0"/>
            </a:br>
            <a:r>
              <a:rPr lang="ru-RU" sz="1300" b="0" dirty="0"/>
              <a:t>- View (Представление): Отвечает за отображение данных пользователю. Оно получает обновления от контроллера. Представление — это визуальная проекция модели.</a:t>
            </a:r>
            <a:br>
              <a:rPr lang="ru-RU" sz="1300" b="0" dirty="0"/>
            </a:br>
            <a:r>
              <a:rPr lang="ru-RU" sz="1300" b="0" dirty="0"/>
              <a:t>- </a:t>
            </a:r>
            <a:r>
              <a:rPr lang="ru-RU" sz="1300" b="0" dirty="0" err="1"/>
              <a:t>Controller</a:t>
            </a:r>
            <a:r>
              <a:rPr lang="ru-RU" sz="1300" b="0" dirty="0"/>
              <a:t> (Контроллер): Посредник между Model и View. Обрабатывает пользовательский ввод, обновляет модель и изменяет представление. Это соединение между пользователем и системой</a:t>
            </a:r>
            <a:br>
              <a:rPr lang="ru-RU" sz="1300" b="0" dirty="0"/>
            </a:br>
            <a:r>
              <a:rPr lang="ru-RU" sz="1300" b="0" dirty="0"/>
              <a:t>Главная идея MVC — это то, что представление полностью управляется контроллером. Помимо этого, код четко разделен на два уровня: бизнес логику и логику отображения:</a:t>
            </a:r>
            <a:br>
              <a:rPr lang="ru-RU" sz="1300" b="0" dirty="0"/>
            </a:br>
            <a:r>
              <a:rPr lang="ru-RU" sz="1300" b="0" dirty="0"/>
              <a:t>Бизнес логика — то, как работает приложение</a:t>
            </a:r>
            <a:br>
              <a:rPr lang="ru-RU" sz="1300" b="0" dirty="0"/>
            </a:br>
            <a:r>
              <a:rPr lang="ru-RU" sz="1300" b="0" dirty="0"/>
              <a:t>Логика отображения — то, как выглядит приложение</a:t>
            </a:r>
            <a:br>
              <a:rPr lang="ru-RU" sz="1300" b="0" dirty="0"/>
            </a:br>
            <a:br>
              <a:rPr lang="ru-RU" sz="1200" b="0" dirty="0"/>
            </a:br>
            <a:br>
              <a:rPr lang="ru-RU" sz="1200" b="0" dirty="0"/>
            </a:br>
            <a:br>
              <a:rPr lang="ru-RU" sz="1200" b="0" dirty="0"/>
            </a:br>
            <a:endParaRPr sz="1200" b="0" dirty="0"/>
          </a:p>
        </p:txBody>
      </p:sp>
      <p:pic>
        <p:nvPicPr>
          <p:cNvPr id="227" name="Google Shape;227;p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aleway"/>
              <a:buNone/>
            </a:pPr>
            <a:r>
              <a:rPr lang="ru-RU"/>
              <a:t>МVC</a:t>
            </a:r>
            <a:br>
              <a:rPr lang="ru-RU"/>
            </a:br>
            <a:br>
              <a:rPr lang="ru-RU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33" name="Google Shape;233;p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291" y="1878607"/>
            <a:ext cx="4413926" cy="282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"/>
          <p:cNvSpPr txBox="1">
            <a:spLocks noGrp="1"/>
          </p:cNvSpPr>
          <p:nvPr>
            <p:ph type="title"/>
          </p:nvPr>
        </p:nvSpPr>
        <p:spPr>
          <a:xfrm>
            <a:off x="730723" y="1318650"/>
            <a:ext cx="7705611" cy="332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МVC</a:t>
            </a:r>
            <a:br>
              <a:rPr lang="ru-RU"/>
            </a:br>
            <a:br>
              <a:rPr lang="ru-RU"/>
            </a:br>
            <a:r>
              <a:rPr lang="ru-RU" sz="1300" b="0"/>
              <a:t>Преимущества:</a:t>
            </a:r>
            <a:br>
              <a:rPr lang="ru-RU" sz="1300" b="0"/>
            </a:br>
            <a:r>
              <a:rPr lang="ru-RU" sz="1300" b="0"/>
              <a:t>- Простота и интуитивная понятность.</a:t>
            </a:r>
            <a:br>
              <a:rPr lang="ru-RU" sz="1300" b="0"/>
            </a:br>
            <a:r>
              <a:rPr lang="ru-RU" sz="1300" b="0"/>
              <a:t>- Хорошо подходит для небольших и средних приложений.</a:t>
            </a:r>
            <a:br>
              <a:rPr lang="ru-RU" sz="1300" b="0"/>
            </a:br>
            <a:br>
              <a:rPr lang="ru-RU" sz="1300" b="0"/>
            </a:br>
            <a:r>
              <a:rPr lang="ru-RU" sz="1300" b="0"/>
              <a:t>Недостатки:</a:t>
            </a:r>
            <a:br>
              <a:rPr lang="ru-RU" sz="1300" b="0"/>
            </a:br>
            <a:r>
              <a:rPr lang="ru-RU" sz="1300" b="0"/>
              <a:t>- Сложности с тестированием, так как View и Controller часто тесно связаны.</a:t>
            </a:r>
            <a:br>
              <a:rPr lang="ru-RU" sz="1300" b="0"/>
            </a:br>
            <a:r>
              <a:rPr lang="ru-RU" sz="1300" b="0"/>
              <a:t>- Может привести к монолитному контроллеру, который сложно поддерживать.</a:t>
            </a:r>
            <a:br>
              <a:rPr lang="ru-RU" sz="1300" b="0"/>
            </a:br>
            <a:r>
              <a:rPr lang="ru-RU" sz="1300" b="0"/>
              <a:t>- Практически не осталось реальных проектов использующих этот паттерн</a:t>
            </a:r>
            <a:br>
              <a:rPr lang="ru-RU" sz="1300"/>
            </a:br>
            <a:br>
              <a:rPr lang="ru-RU" sz="13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40" name="Google Shape;240;p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E9EDEE"/>
      </a:dk1>
      <a:lt1>
        <a:srgbClr val="E9EDEE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2803</Words>
  <Application>Microsoft Office PowerPoint</Application>
  <PresentationFormat>Экран (16:9)</PresentationFormat>
  <Paragraphs>104</Paragraphs>
  <Slides>53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Helvetica Neue</vt:lpstr>
      <vt:lpstr>Arial</vt:lpstr>
      <vt:lpstr>Raleway</vt:lpstr>
      <vt:lpstr>Lato</vt:lpstr>
      <vt:lpstr>Streamline</vt:lpstr>
      <vt:lpstr>&lt;TeachMeSkills/&gt;      Школа программирования teachmeskills.com</vt:lpstr>
      <vt:lpstr>курс Android разработчик  Занятие 24. Архитектура приложения</vt:lpstr>
      <vt:lpstr>Агенда занятия</vt:lpstr>
      <vt:lpstr>Презентация PowerPoint</vt:lpstr>
      <vt:lpstr>Архитектура приложения  Архитектура программного обеспечения —  это набор ключевых решений об организации программной системы. Это как чертеж, который показывает главные части программы, как они работают вместе и правила их соединения. Включает в себя основные компоненты системы, их взаимодействие и принципы, по которым они соединяются. это план или схема, которая определяет, как будет устроена программная система. Она служит фундаментом для разработки, помогает решать проблемы бизнеса в масштабируемости, надежности и удобстве сопровождения, переиспользование кода.   </vt:lpstr>
      <vt:lpstr>Архитектура UI слоя и MV*  MVVM, MVC, MVP и MVI — это архитектурные паттерны, которые используются для разделения UI слоя от бизнес логики в приложениях. Они помогают разделить обязанности между различными компонентами приложения, улучшая его структурированность, тестируемость и поддерживаемость.   </vt:lpstr>
      <vt:lpstr>МVC  MVC — Model View Controller. Архитектуру MVC можно охарактеризовать двумя пунктами: - Model (Модель): Управляет данными и бизнес-логикой. Она отвечает за получение данных и их обработку. - View (Представление): Отвечает за отображение данных пользователю. Оно получает обновления от контроллера. Представление — это визуальная проекция модели. - Controller (Контроллер): Посредник между Model и View. Обрабатывает пользовательский ввод, обновляет модель и изменяет представление. Это соединение между пользователем и системой Главная идея MVC — это то, что представление полностью управляется контроллером. Помимо этого, код четко разделен на два уровня: бизнес логику и логику отображения: Бизнес логика — то, как работает приложение Логика отображения — то, как выглядит приложение    </vt:lpstr>
      <vt:lpstr>МVC     </vt:lpstr>
      <vt:lpstr>МVC  Преимущества: - Простота и интуитивная понятность. - Хорошо подходит для небольших и средних приложений.  Недостатки: - Сложности с тестированием, так как View и Controller часто тесно связаны. - Может привести к монолитному контроллеру, который сложно поддерживать. - Практически не осталось реальных проектов использующих этот паттерн    </vt:lpstr>
      <vt:lpstr>МVP  MVP — Model View Presenter. MVP является эволюцией более простого паттерна MVC (Model-View-Controller), который разделяет ответственность между тремя компонентами: • Model — управляет данными и бизнес-логикой приложения. • View — отвечает за отображение данных и взаимодействие с пользователем. • Presenter — служит посредником между Model и View, обрабатывая данные и передавая их для отображения. В отличие от MVC, в MVP роль View сводится только к отображению данных, а весь код бизнес-логики и работы с данными перемещается в Presenter. Это делает MVP более гибким и позволяет разделить задачи, что улучшает тестируемость и читабельность кода.      </vt:lpstr>
      <vt:lpstr>МVP     </vt:lpstr>
      <vt:lpstr>МVP  Преимущества MVP: • Четкое разделение ответственности. Presenter полностью абстрагирует View от бизнес-логики. • Тестируемость. Presenter можно легко тестировать, поскольку он не связан напрямую с UI. • Упрощение View. UI-компоненты (Activity/Fragment) становятся проще и содержат только код, связанный с отображением данных. Недостатки MVP: • Увеличение количества кода. Разделение логики между View и Presenter может привести к дублированию кода и необходимости создания множества классов. • Трудности с поддержкой сложного UI. При большом количестве взаимодействий с пользователем Presenter может стать перегруженным. Проектов использующих этот паттерн осталось не так много.    </vt:lpstr>
      <vt:lpstr>МVP      </vt:lpstr>
      <vt:lpstr>МVP      </vt:lpstr>
      <vt:lpstr>МVVM  MVVM расширяет идеи MVP, вводя новый компонент — ViewModel. Это промежуточный слой между Model и View, который позволяет динамически обновлять UI в зависимости от изменений в данных. • Model — управляет данными и бизнес-логикой. • View — отображает данные и реагирует на взаимодействие с пользователем. • ViewModel — содержит логику, которая соединяет Model и View, но при этом не знает о существовании конкретных элементов интерфейса. Ключевым преимуществом MVVM является привязка данных (Data Binding), которая позволяет автоматически обновлять UI при изменении данных в ViewModel.   </vt:lpstr>
      <vt:lpstr>МVVM  Преимущества MVVM: • Упрощение синхронизации данных. Благодаря двустороннему связыванию данных, View автоматически обновляется при изменении данных в ViewModel. • Легкость тестирования. Как и в MVP, ViewModel не содержит ссылок на View, что облегчает его тестирование. • Снижение зависимости UI от логики. Логика отображения и бизнес-логика разделены, что упрощает поддержку. • Рекомендованный подход Google. Используется в большинстве проектов. Недостатки MVVM: • Может быть сложным для понимания и реализации для новичков. • Привязка данных может привести к затруднениям в отладке.    </vt:lpstr>
      <vt:lpstr>МVVM      </vt:lpstr>
      <vt:lpstr>МVI  MVI — это более современный подход, который основывается на идее потоков данных и реактивного программирования. Этот паттерн предусматривает односторонний поток данных. • Model — отвечает за данные и бизнес-логику. • View — отвечает за отображение состояния. • Intent — представляет собой действия пользователя или события, которые изменяют состояние приложения. В MVI взаимодействие строится вокруг одного источника истины — состояния (State). Вся логика взаимодействия заключается в том, что View отображает текущее состояние, а Intent вызывает изменения этого состояния.   </vt:lpstr>
      <vt:lpstr>МVI  Преимущества MVI: • Простота управления состоянием. MVI предлагает четкую и понятную модель управления состояниями приложения. • Однозначность потоков данных. Все данные передаются в одном направлении, что исключает случайные ошибки при обработке событий. • Новый подход, постепенно заменяет MVVM в приложениях, чаще используется с Jetpack Compose. Недостатки MVI: • Сложность. Внедрение MVI может быть сложным для разработчиков, не знакомых с реактивным программированием. • Много boilerplate-кода. Для каждого изменения состояния и UI требуется создавать дополнительные классы и интерфейсы.     </vt:lpstr>
      <vt:lpstr>МVI      </vt:lpstr>
      <vt:lpstr>Какой выбрать?  Современные проекты чаще всего отдают предпочтение MVVM и гугл рекомендует его. Однако в комбинации с Jetpack Compose и не только выбор все чаще падает на MVI. В больших и старых проектах редко можно встретить MVP в комбинации с библиотекой Moxy и без. MVC же застать практически невозможно, разве что в Legacy но вряд ли над таким проектом все еще ведется разработка.    </vt:lpstr>
      <vt:lpstr>Презентация PowerPoint</vt:lpstr>
      <vt:lpstr>Что важно знать о ViewModel  • Жизненный цикл ViewModels отличается от жизненного цикла активити или фрагмента. Тем временем, как ViewModel инициализирована и работает, активити может пройти через несколько состояний жизненного цикла. ViewModel может ничего не знать о том, что активити и фрагменты были уничтожены и созданы.  • ViewModels сохраняется при изменениях конфигурации  • Передача ссылки на View (активити или фрагмент) в ViewModel является серьезным риском. Предположим, ViewModel запросила данные из сети, и они придут чуть позже. В этот момент ссылка на View может быть уничтожена или активити может больше не отображаться — это приведет к утечке памяти, а возможно и к крэшу приложения.   </vt:lpstr>
      <vt:lpstr>Observer Pattern (шаблон проектирования «Наблюдатель»)  Рекомендуемый способ коммуникации между ViewModel и View — использование observer pattern, при помощи LiveData или observable из других библиотек. Наблюдатель — это поведенческий паттерн проектирования, который создаёт механизм подписки, позволяющий одним объектам следить и реагировать на события, происходящие в других объектах.    </vt:lpstr>
      <vt:lpstr>Observer Pattern (шаблон проектирования «Наблюдатель») Удобным способом дизайна презентационного слоя в Android является, когда View (активити или фрагмент) наблюдает (подписана на изменения в) ViewModel. Т.к. ViewModel не знает ничего про Android, она также не знает о том, как часто Android убивает View. У этого подхода есть несколько преимуществ: • ViewModel сохраняются при изменении конфигурации, поэтому нет нужды в повторном запросе внешних источников данных (к примеру, базы данных или сетевого хранилища) при произведенном повороте устройства. • Когда заканчивается какая-либо длительная операция, observable в ViewModel обновляются. Не важно, велось ли наблюдение за данными или нет. NPE не произойдет даже при попытке обновления несуществующего View. • ViewModel не содержат ссылки на View, что снижает риск возникновения утечек памяти.</vt:lpstr>
      <vt:lpstr>LiveData  • LiveData — это компонент библиотеки Android Architecture Components, который представляет собой наблюдаемый контейнер данных. • Он позволяет компонентам UI подписываться на изменения данных и автоматически обновляться, когда данные изменяются. • LiveData учитывает жизненный цикл компонентов, что предотвращает утечки памяти и ошибки, связанные с жизненным циклом. </vt:lpstr>
      <vt:lpstr>Пример   .    </vt:lpstr>
      <vt:lpstr>Пример работы  Смотрим проект. Git     </vt:lpstr>
      <vt:lpstr>Презентация PowerPoint</vt:lpstr>
      <vt:lpstr>Clean architecture также его долговечность.  Clean Architecture — это архитектурный подход, предложенный Робертом С. Мартином (дядей Бобом), который помогает разработчикам создавать приложения с четким разделением обязанностей и высокой степенью независимости от фреймворков, баз данных, UI и других внешних систем. Основная цель Clean Architecture — обеспечить простоту изменения и тестирования кода, а также его долговечность.</vt:lpstr>
      <vt:lpstr>Основные идеи Clean Architecture также его долговечность.  Независимость от фреймворков: • Архитектура не должна быть зависимой от конкретных фреймворков или библиотек. Это позволяет легко заменять технологический стек без значительных изменений в бизнес-логике. Тестируемость: • Бизнес-логика должна быть легко тестируемой и независимо от внешних систем, что позволяет писать модульные тесты без необходимости в сложных моках. Независимость от UI: • Изменения в пользовательском интерфейсе не должны влиять на бизнес-логику приложения. Независимость от базы данных: • Бизнес-логика не должна зависеть от способа хранения данных. Это позволяет легко менять способ хранения данных без изменений в бизнес-логике. Независимость от внешних систем: • Внешние интерфейсы и API должны быть легко заменяемыми.</vt:lpstr>
      <vt:lpstr>Слои Clean Architecture также его долговечность.   • Представление (Presentation Layer): Этот слой отвечает за отображение данных пользователю и обработку пользовательского ввода. Он содержит элементы интерфейса пользователя (Activity, Fragment) и презентеры (Presenter), которые отвечают за взаимодействие с остальными слоями.  • Бизнес-логика (Domain Layer): Этот слой содержит основную бизнес-логику приложения. Он определяет модели данных, правила бизнес-логики и интеракторы (Interactors), которые обрабатывают запросы из представления.  • Хранилище данных (Data Layer): В этом слое находится код для доступа к данным, таким как базы данных или API. Репозитории (Repositories) отвечают за извлечение и сохранение данных. </vt:lpstr>
      <vt:lpstr>Слои Clean Architecture также его долговечность.    Presentation: отвечает за отображение пользовательского интерфейса и реагирование на его события Он содержит элементы интерфейса пользователя (Activity, Fragment) и презентеры(Presenter)/ViewModel./Controller, которые отвечают за взаимодействие с остальными слоями Domain: бизнес-логика, изолированная от деталей реализации, определяет правила и операции, как приложение должно взаимодействовать с данными  Data: в этом слое находится код для доступа к данным, таким как базы данных или API. Репозитории (Repositories) отвечают за извлечение и сохранение данных.  </vt:lpstr>
      <vt:lpstr>Компоненты слоя Domain  • Entity: представляет объекты данных, с которыми работает бизнес-логика  • Repository: обеспечивает контракт для доступа к данным </vt:lpstr>
      <vt:lpstr>Компоненты слоя Domainже его долговечность.  Interactor или UseCase: содержит функциональность или операции  В контексте чистой архитектуры, термины "Interactor" и "Use Case" часто используются почти взаимозаменяемо, хотя в некоторых случаях могут быть небольшие различия в их восприятии или использовании. UseCase: представляет собой конкретную операцию Interactor: является комплексом операций над сущностью  </vt:lpstr>
      <vt:lpstr>Компоненты слоя Dataже его долговечность.  Базовыми компонентами данного модуля являются: • Repository Implementation: реализованные контракты репозиториев, которые мы определили в domain модуле • Data Sources: конкретные реализации, обеспечивающие доступ к данным из различных источников (база данных, API) • Data Models: объекты данных, представляющие хранимую информацию. Включает в себя DTO (Data Transfer Objects), объекты для операций CRUD (Create, Read, Update, Delete), а также объекты запросов (Query) и т.д • Mappers: преобразование объектов данных, к примеру в Entity   </vt:lpstr>
      <vt:lpstr>Компоненты слоя Dataже его долговечность.  • Data Models: объекты данных, представляющие хранимую информацию. Включает в себя DTO (Data Transfer Objects), объекты для операций CRUD (Create, Read, Update, Delete), а также объекты запросов (Query) и т.д • Mappers: преобразование объектов данных, к примеру в Entity   </vt:lpstr>
      <vt:lpstr>Компоненты слоя Dataже его долговечность.  • Data Sources: конкретные реализации, обеспечивающие доступ к данным из различных источников (база данных, API)  Они могут быть разделены на три типа:  Remote: обращения к внешнему API для получения данных Memory: взаимодействие с данными, хранящимися в оперативной памяти Local: чтение данных из локальной базы данных   </vt:lpstr>
      <vt:lpstr>Компоненты слоя Dataже его долговечность.  • Repository Implementation: реализованные контракты репозиториев, которые мы определили в domain модуле</vt:lpstr>
      <vt:lpstr>Clean Architecture  Смотрим проект. Git </vt:lpstr>
      <vt:lpstr>Clean Architecture недостатки  Clean Architecture не всегда стоит применять. Например для следующих типов проектов: • В маленьких проектах или прототипах, где важна скорость разработки, а не гибкость и расширяемость.  • В проектах с очень узким функционалом, где количество логики невелико, и разделение на слои только усложнит архитектуру. </vt:lpstr>
      <vt:lpstr>Clean Architecture vs Традиционное разделение по пакетам   </vt:lpstr>
      <vt:lpstr>Clean Architecture vs Традиционное разделение по пакетам Плюсы обычного разделения по пакетам: - Легко начать и понять. - Хорошо подходит для небольших проектов. Минусы: - Сложнее тестировать (тесная связь между слоями). - Трудно масштабировать (добавление новых функций становится запутанным). - Нет четкого разделения обязанностей. - Clean Architecture используется больше чем в 90% проектов, и онбординг новых разработчиков за счет этого ускоряется  </vt:lpstr>
      <vt:lpstr>Презентация PowerPoint</vt:lpstr>
      <vt:lpstr>Задачи Задача 1: Счетчик кликов  Создайте простое приложение с кнопкой и текстовым полем, которое отображает количество нажатий на кнопку. Используйте MVVM и LiveData для обновления счетчика в пользовательском интерфейсе.      </vt:lpstr>
      <vt:lpstr>Задачи Задача 2: Фильтрация списка  Создайте приложение, которое отображает список пользователей. Пользователь может ввести имя в текстовое поле для фильтрации списка по нажатию кнопки ”Отфильтровать”. Используйте MVVM и LiveData для управления состоянием списка и фильтрацией.      </vt:lpstr>
      <vt:lpstr>Задачи Задача 3: Перенесите логику хранения списка по правилам Clean Architecture  ViewModel должно лишь реагировать на действия пользователя и обновлять LiveData      </vt:lpstr>
      <vt:lpstr>Задачи Задача 4: Таймер обратного отсчета  Создайте приложение с таймером обратного отсчета, который начинает отсчет при нажатии кнопки "Старт". Таймер должен обновлять интерфейс каждую секунду через LiveData.      </vt:lpstr>
      <vt:lpstr>Q&amp;A</vt:lpstr>
      <vt:lpstr>Задачи Задача 1: Clean Architecture + MVVM  Реализуйте экран, отображающий список заметок и дату их добавления.  Хранение заметок реализовать в файле или в переменной.  Над списком должно быть текстовое поле и кнопка “Добавить”.  При сохранении заметка должна сохраняться в хранилище и отображаться в списке. Используйте правила Clean Architecture, MVVM + LiveData</vt:lpstr>
      <vt:lpstr>Задачи Задача 2*:  Удаление заметки из списка  Реализуйте удаление заметки по нажатию на нее или кнопку рядом с ней. ** Добавьте возможность редактирования заметки  </vt:lpstr>
      <vt:lpstr>Q&amp;A</vt:lpstr>
      <vt:lpstr>Спасибо   &lt;TeachMeSkills/&gt;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&lt;TeachMeSkills/&gt;      Школа программирования teachmeskills.com</dc:title>
  <cp:lastModifiedBy>Родион Дубанов</cp:lastModifiedBy>
  <cp:revision>1</cp:revision>
  <dcterms:modified xsi:type="dcterms:W3CDTF">2025-09-07T18:11:17Z</dcterms:modified>
</cp:coreProperties>
</file>